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5"/>
  </p:notesMasterIdLst>
  <p:handoutMasterIdLst>
    <p:handoutMasterId r:id="rId46"/>
  </p:handoutMasterIdLst>
  <p:sldIdLst>
    <p:sldId id="256"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301" r:id="rId39"/>
    <p:sldId id="298" r:id="rId40"/>
    <p:sldId id="302" r:id="rId41"/>
    <p:sldId id="303" r:id="rId42"/>
    <p:sldId id="299" r:id="rId43"/>
    <p:sldId id="300" r:id="rId44"/>
  </p:sldIdLst>
  <p:sldSz cx="9144000" cy="6858000" type="screen4x3"/>
  <p:notesSz cx="6858000" cy="9180513"/>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FF9900"/>
    <a:srgbClr val="663300"/>
    <a:srgbClr val="894400"/>
    <a:srgbClr val="A45100"/>
    <a:srgbClr val="B75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79" autoAdjust="0"/>
  </p:normalViewPr>
  <p:slideViewPr>
    <p:cSldViewPr>
      <p:cViewPr varScale="1">
        <p:scale>
          <a:sx n="58" d="100"/>
          <a:sy n="58" d="100"/>
        </p:scale>
        <p:origin x="-1253"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24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p>
        </p:txBody>
      </p:sp>
      <p:sp>
        <p:nvSpPr>
          <p:cNvPr id="116739" name="Rectangle 3"/>
          <p:cNvSpPr>
            <a:spLocks noGrp="1" noChangeArrowheads="1"/>
          </p:cNvSpPr>
          <p:nvPr>
            <p:ph type="dt" sz="quarter" idx="1"/>
          </p:nvPr>
        </p:nvSpPr>
        <p:spPr bwMode="auto">
          <a:xfrm>
            <a:off x="3884613" y="0"/>
            <a:ext cx="2971800" cy="458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US"/>
          </a:p>
        </p:txBody>
      </p:sp>
      <p:sp>
        <p:nvSpPr>
          <p:cNvPr id="116740" name="Rectangle 4"/>
          <p:cNvSpPr>
            <a:spLocks noGrp="1" noChangeArrowheads="1"/>
          </p:cNvSpPr>
          <p:nvPr>
            <p:ph type="ftr" sz="quarter" idx="2"/>
          </p:nvPr>
        </p:nvSpPr>
        <p:spPr bwMode="auto">
          <a:xfrm>
            <a:off x="0" y="8720138"/>
            <a:ext cx="2971800" cy="4587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p>
        </p:txBody>
      </p:sp>
      <p:sp>
        <p:nvSpPr>
          <p:cNvPr id="116741" name="Rectangle 5"/>
          <p:cNvSpPr>
            <a:spLocks noGrp="1" noChangeArrowheads="1"/>
          </p:cNvSpPr>
          <p:nvPr>
            <p:ph type="sldNum" sz="quarter" idx="3"/>
          </p:nvPr>
        </p:nvSpPr>
        <p:spPr bwMode="auto">
          <a:xfrm>
            <a:off x="3884613" y="8720138"/>
            <a:ext cx="2971800" cy="4587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543F1769-5EB0-4518-A75F-F9A705E4D329}" type="slidenum">
              <a:rPr lang="en-US"/>
              <a:pPr>
                <a:defRPr/>
              </a:pPr>
              <a:t>‹#›</a:t>
            </a:fld>
            <a:endParaRPr lang="en-US"/>
          </a:p>
        </p:txBody>
      </p:sp>
    </p:spTree>
    <p:extLst>
      <p:ext uri="{BB962C8B-B14F-4D97-AF65-F5344CB8AC3E}">
        <p14:creationId xmlns:p14="http://schemas.microsoft.com/office/powerpoint/2010/main" val="1845356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p>
        </p:txBody>
      </p:sp>
      <p:sp>
        <p:nvSpPr>
          <p:cNvPr id="90115" name="Rectangle 3"/>
          <p:cNvSpPr>
            <a:spLocks noGrp="1" noChangeArrowheads="1"/>
          </p:cNvSpPr>
          <p:nvPr>
            <p:ph type="dt" idx="1"/>
          </p:nvPr>
        </p:nvSpPr>
        <p:spPr bwMode="auto">
          <a:xfrm>
            <a:off x="3886200" y="0"/>
            <a:ext cx="2971800" cy="4587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endParaRPr lang="en-US"/>
          </a:p>
        </p:txBody>
      </p:sp>
      <p:sp>
        <p:nvSpPr>
          <p:cNvPr id="47108" name="Rectangle 4"/>
          <p:cNvSpPr>
            <a:spLocks noGrp="1" noRot="1" noChangeAspect="1" noChangeArrowheads="1" noTextEdit="1"/>
          </p:cNvSpPr>
          <p:nvPr>
            <p:ph type="sldImg" idx="2"/>
          </p:nvPr>
        </p:nvSpPr>
        <p:spPr bwMode="auto">
          <a:xfrm>
            <a:off x="1135063" y="688975"/>
            <a:ext cx="4587875" cy="34417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7" name="Rectangle 5"/>
          <p:cNvSpPr>
            <a:spLocks noGrp="1" noChangeArrowheads="1"/>
          </p:cNvSpPr>
          <p:nvPr>
            <p:ph type="body" sz="quarter" idx="3"/>
          </p:nvPr>
        </p:nvSpPr>
        <p:spPr bwMode="auto">
          <a:xfrm>
            <a:off x="914400" y="4360863"/>
            <a:ext cx="5029200" cy="413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0118" name="Rectangle 6"/>
          <p:cNvSpPr>
            <a:spLocks noGrp="1" noChangeArrowheads="1"/>
          </p:cNvSpPr>
          <p:nvPr>
            <p:ph type="ftr" sz="quarter" idx="4"/>
          </p:nvPr>
        </p:nvSpPr>
        <p:spPr bwMode="auto">
          <a:xfrm>
            <a:off x="0" y="8721725"/>
            <a:ext cx="2971800" cy="4587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p>
        </p:txBody>
      </p:sp>
      <p:sp>
        <p:nvSpPr>
          <p:cNvPr id="90119" name="Rectangle 7"/>
          <p:cNvSpPr>
            <a:spLocks noGrp="1" noChangeArrowheads="1"/>
          </p:cNvSpPr>
          <p:nvPr>
            <p:ph type="sldNum" sz="quarter" idx="5"/>
          </p:nvPr>
        </p:nvSpPr>
        <p:spPr bwMode="auto">
          <a:xfrm>
            <a:off x="3886200" y="8721725"/>
            <a:ext cx="2971800" cy="4587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3614369E-CDC7-43F5-A442-F042C790F6F4}" type="slidenum">
              <a:rPr lang="en-US"/>
              <a:pPr>
                <a:defRPr/>
              </a:pPr>
              <a:t>‹#›</a:t>
            </a:fld>
            <a:endParaRPr lang="en-US"/>
          </a:p>
        </p:txBody>
      </p:sp>
    </p:spTree>
    <p:extLst>
      <p:ext uri="{BB962C8B-B14F-4D97-AF65-F5344CB8AC3E}">
        <p14:creationId xmlns:p14="http://schemas.microsoft.com/office/powerpoint/2010/main" val="32494729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030"/>
          <p:cNvGrpSpPr>
            <a:grpSpLocks/>
          </p:cNvGrpSpPr>
          <p:nvPr/>
        </p:nvGrpSpPr>
        <p:grpSpPr bwMode="auto">
          <a:xfrm>
            <a:off x="457200" y="2363788"/>
            <a:ext cx="8153400" cy="1600200"/>
            <a:chOff x="288" y="1489"/>
            <a:chExt cx="5136" cy="1008"/>
          </a:xfrm>
        </p:grpSpPr>
        <p:sp>
          <p:nvSpPr>
            <p:cNvPr id="5" name="Arc 1026"/>
            <p:cNvSpPr>
              <a:spLocks/>
            </p:cNvSpPr>
            <p:nvPr/>
          </p:nvSpPr>
          <p:spPr bwMode="invGray">
            <a:xfrm>
              <a:off x="3595" y="1489"/>
              <a:ext cx="1829" cy="1008"/>
            </a:xfrm>
            <a:custGeom>
              <a:avLst/>
              <a:gdLst>
                <a:gd name="T0" fmla="*/ 0 w 21912"/>
                <a:gd name="T1" fmla="*/ 0 h 43200"/>
                <a:gd name="T2" fmla="*/ 0 w 21912"/>
                <a:gd name="T3" fmla="*/ 0 h 43200"/>
                <a:gd name="T4" fmla="*/ 0 w 21912"/>
                <a:gd name="T5" fmla="*/ 0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6" name="Arc 1027"/>
            <p:cNvSpPr>
              <a:spLocks/>
            </p:cNvSpPr>
            <p:nvPr/>
          </p:nvSpPr>
          <p:spPr bwMode="invGray">
            <a:xfrm>
              <a:off x="3548" y="1593"/>
              <a:ext cx="1831" cy="800"/>
            </a:xfrm>
            <a:custGeom>
              <a:avLst/>
              <a:gdLst>
                <a:gd name="T0" fmla="*/ 0 w 21924"/>
                <a:gd name="T1" fmla="*/ 0 h 43200"/>
                <a:gd name="T2" fmla="*/ 0 w 21924"/>
                <a:gd name="T3" fmla="*/ 0 h 43200"/>
                <a:gd name="T4" fmla="*/ 0 w 21924"/>
                <a:gd name="T5" fmla="*/ 0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7" name="Arc 1028"/>
            <p:cNvSpPr>
              <a:spLocks/>
            </p:cNvSpPr>
            <p:nvPr/>
          </p:nvSpPr>
          <p:spPr bwMode="invGray">
            <a:xfrm>
              <a:off x="3521" y="1732"/>
              <a:ext cx="1830" cy="522"/>
            </a:xfrm>
            <a:custGeom>
              <a:avLst/>
              <a:gdLst>
                <a:gd name="T0" fmla="*/ 0 w 21925"/>
                <a:gd name="T1" fmla="*/ 0 h 43200"/>
                <a:gd name="T2" fmla="*/ 0 w 21925"/>
                <a:gd name="T3" fmla="*/ 0 h 43200"/>
                <a:gd name="T4" fmla="*/ 0 w 21925"/>
                <a:gd name="T5" fmla="*/ 0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8" name="AutoShape 1029"/>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3079" name="Rectangle 1031"/>
          <p:cNvSpPr>
            <a:spLocks noGrp="1" noChangeArrowheads="1"/>
          </p:cNvSpPr>
          <p:nvPr>
            <p:ph type="ctrTitle" sz="quarter"/>
          </p:nvPr>
        </p:nvSpPr>
        <p:spPr>
          <a:xfrm>
            <a:off x="685800" y="1447800"/>
            <a:ext cx="7772400" cy="1143000"/>
          </a:xfrm>
        </p:spPr>
        <p:txBody>
          <a:bodyPr/>
          <a:lstStyle>
            <a:lvl1pPr>
              <a:defRPr/>
            </a:lvl1pPr>
          </a:lstStyle>
          <a:p>
            <a:r>
              <a:rPr lang="en-US"/>
              <a:t>Click to edit Master title style</a:t>
            </a:r>
          </a:p>
        </p:txBody>
      </p:sp>
      <p:sp>
        <p:nvSpPr>
          <p:cNvPr id="3080" name="Rectangle 1032"/>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r>
              <a:rPr lang="en-US"/>
              <a:t>Click to edit Master subtitle style</a:t>
            </a:r>
          </a:p>
        </p:txBody>
      </p:sp>
      <p:sp>
        <p:nvSpPr>
          <p:cNvPr id="9" name="Rectangle 1033"/>
          <p:cNvSpPr>
            <a:spLocks noGrp="1" noChangeArrowheads="1"/>
          </p:cNvSpPr>
          <p:nvPr>
            <p:ph type="dt" sz="quarter" idx="10"/>
          </p:nvPr>
        </p:nvSpPr>
        <p:spPr/>
        <p:txBody>
          <a:bodyPr/>
          <a:lstStyle>
            <a:lvl1pPr>
              <a:defRPr/>
            </a:lvl1pPr>
          </a:lstStyle>
          <a:p>
            <a:pPr>
              <a:defRPr/>
            </a:pPr>
            <a:r>
              <a:rPr lang="en-US"/>
              <a:t>12 Mar 2009</a:t>
            </a:r>
          </a:p>
        </p:txBody>
      </p:sp>
      <p:sp>
        <p:nvSpPr>
          <p:cNvPr id="10" name="Rectangle 1034"/>
          <p:cNvSpPr>
            <a:spLocks noGrp="1" noChangeArrowheads="1"/>
          </p:cNvSpPr>
          <p:nvPr>
            <p:ph type="ftr" sz="quarter" idx="11"/>
          </p:nvPr>
        </p:nvSpPr>
        <p:spPr/>
        <p:txBody>
          <a:bodyPr/>
          <a:lstStyle>
            <a:lvl1pPr>
              <a:defRPr/>
            </a:lvl1pPr>
          </a:lstStyle>
          <a:p>
            <a:pPr>
              <a:defRPr/>
            </a:pPr>
            <a:r>
              <a:rPr lang="en-US"/>
              <a:t>CSCI 3350</a:t>
            </a:r>
          </a:p>
        </p:txBody>
      </p:sp>
      <p:sp>
        <p:nvSpPr>
          <p:cNvPr id="11" name="Rectangle 1035"/>
          <p:cNvSpPr>
            <a:spLocks noGrp="1" noChangeArrowheads="1"/>
          </p:cNvSpPr>
          <p:nvPr>
            <p:ph type="sldNum" sz="quarter" idx="12"/>
          </p:nvPr>
        </p:nvSpPr>
        <p:spPr/>
        <p:txBody>
          <a:bodyPr/>
          <a:lstStyle>
            <a:lvl1pPr>
              <a:defRPr/>
            </a:lvl1pPr>
          </a:lstStyle>
          <a:p>
            <a:pPr>
              <a:defRPr/>
            </a:pPr>
            <a:fld id="{1199CB7B-DC54-4F75-BABE-00A4B9489E4D}" type="slidenum">
              <a:rPr lang="en-US"/>
              <a:pPr>
                <a:defRPr/>
              </a:pPr>
              <a:t>‹#›</a:t>
            </a:fld>
            <a:endParaRPr lang="en-US"/>
          </a:p>
        </p:txBody>
      </p:sp>
    </p:spTree>
    <p:extLst>
      <p:ext uri="{BB962C8B-B14F-4D97-AF65-F5344CB8AC3E}">
        <p14:creationId xmlns:p14="http://schemas.microsoft.com/office/powerpoint/2010/main" val="309041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a:t>Lecture 7 - </a:t>
            </a:r>
            <a:fld id="{E95253E7-282F-4424-BB8D-4192544BC6A5}" type="slidenum">
              <a:rPr lang="en-US"/>
              <a:pPr>
                <a:defRPr/>
              </a:pPr>
              <a:t>‹#›</a:t>
            </a:fld>
            <a:endParaRPr lang="en-US"/>
          </a:p>
        </p:txBody>
      </p:sp>
    </p:spTree>
    <p:extLst>
      <p:ext uri="{BB962C8B-B14F-4D97-AF65-F5344CB8AC3E}">
        <p14:creationId xmlns:p14="http://schemas.microsoft.com/office/powerpoint/2010/main" val="1571973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228600"/>
            <a:ext cx="19621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28600"/>
            <a:ext cx="57340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a:t>Lecture 7 - </a:t>
            </a:r>
            <a:fld id="{0BD396B0-3DF3-40C4-8A76-361B8E37F081}" type="slidenum">
              <a:rPr lang="en-US"/>
              <a:pPr>
                <a:defRPr/>
              </a:pPr>
              <a:t>‹#›</a:t>
            </a:fld>
            <a:endParaRPr lang="en-US"/>
          </a:p>
        </p:txBody>
      </p:sp>
    </p:spTree>
    <p:extLst>
      <p:ext uri="{BB962C8B-B14F-4D97-AF65-F5344CB8AC3E}">
        <p14:creationId xmlns:p14="http://schemas.microsoft.com/office/powerpoint/2010/main" val="36996012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772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676400"/>
            <a:ext cx="3810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3810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a:t>Lecture 7 - </a:t>
            </a:r>
            <a:fld id="{55CAD704-0076-4E51-B584-A88E96C1CAD2}" type="slidenum">
              <a:rPr lang="en-US"/>
              <a:pPr>
                <a:defRPr/>
              </a:pPr>
              <a:t>‹#›</a:t>
            </a:fld>
            <a:endParaRPr lang="en-US"/>
          </a:p>
        </p:txBody>
      </p:sp>
    </p:spTree>
    <p:extLst>
      <p:ext uri="{BB962C8B-B14F-4D97-AF65-F5344CB8AC3E}">
        <p14:creationId xmlns:p14="http://schemas.microsoft.com/office/powerpoint/2010/main" val="899048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772400" cy="762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676400"/>
            <a:ext cx="7772400" cy="4495800"/>
          </a:xfrm>
        </p:spPr>
        <p:txBody>
          <a:bodyPr/>
          <a:lstStyle/>
          <a:p>
            <a:pPr lvl="0"/>
            <a:endParaRPr lang="en-US" noProof="0" smtClean="0"/>
          </a:p>
        </p:txBody>
      </p:sp>
      <p:sp>
        <p:nvSpPr>
          <p:cNvPr id="4"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a:t>Lecture 7 - </a:t>
            </a:r>
            <a:fld id="{85579FAE-0781-4CE8-BEE5-BBF01A2CF1C5}" type="slidenum">
              <a:rPr lang="en-US"/>
              <a:pPr>
                <a:defRPr/>
              </a:pPr>
              <a:t>‹#›</a:t>
            </a:fld>
            <a:endParaRPr lang="en-US"/>
          </a:p>
        </p:txBody>
      </p:sp>
    </p:spTree>
    <p:extLst>
      <p:ext uri="{BB962C8B-B14F-4D97-AF65-F5344CB8AC3E}">
        <p14:creationId xmlns:p14="http://schemas.microsoft.com/office/powerpoint/2010/main" val="905036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a:t>Lecture 7 - </a:t>
            </a:r>
            <a:fld id="{5F3BAFA3-1A9D-43EB-B239-A3E6DBD6B268}" type="slidenum">
              <a:rPr lang="en-US"/>
              <a:pPr>
                <a:defRPr/>
              </a:pPr>
              <a:t>‹#›</a:t>
            </a:fld>
            <a:endParaRPr lang="en-US"/>
          </a:p>
        </p:txBody>
      </p:sp>
    </p:spTree>
    <p:extLst>
      <p:ext uri="{BB962C8B-B14F-4D97-AF65-F5344CB8AC3E}">
        <p14:creationId xmlns:p14="http://schemas.microsoft.com/office/powerpoint/2010/main" val="1351799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5"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6" name="Rectangle 11"/>
          <p:cNvSpPr>
            <a:spLocks noGrp="1" noChangeArrowheads="1"/>
          </p:cNvSpPr>
          <p:nvPr>
            <p:ph type="sldNum" sz="quarter" idx="12"/>
          </p:nvPr>
        </p:nvSpPr>
        <p:spPr>
          <a:ln/>
        </p:spPr>
        <p:txBody>
          <a:bodyPr/>
          <a:lstStyle>
            <a:lvl1pPr>
              <a:defRPr/>
            </a:lvl1pPr>
          </a:lstStyle>
          <a:p>
            <a:pPr>
              <a:defRPr/>
            </a:pPr>
            <a:r>
              <a:rPr lang="en-US"/>
              <a:t>Lecture 7 - </a:t>
            </a:r>
            <a:fld id="{1AB45E88-0267-45FE-83BC-51AA4238936C}" type="slidenum">
              <a:rPr lang="en-US"/>
              <a:pPr>
                <a:defRPr/>
              </a:pPr>
              <a:t>‹#›</a:t>
            </a:fld>
            <a:endParaRPr lang="en-US"/>
          </a:p>
        </p:txBody>
      </p:sp>
    </p:spTree>
    <p:extLst>
      <p:ext uri="{BB962C8B-B14F-4D97-AF65-F5344CB8AC3E}">
        <p14:creationId xmlns:p14="http://schemas.microsoft.com/office/powerpoint/2010/main" val="1837560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764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a:t>Lecture 7 - </a:t>
            </a:r>
            <a:fld id="{07CD742C-F873-4FA0-9FBA-638A5DA00E51}" type="slidenum">
              <a:rPr lang="en-US"/>
              <a:pPr>
                <a:defRPr/>
              </a:pPr>
              <a:t>‹#›</a:t>
            </a:fld>
            <a:endParaRPr lang="en-US"/>
          </a:p>
        </p:txBody>
      </p:sp>
    </p:spTree>
    <p:extLst>
      <p:ext uri="{BB962C8B-B14F-4D97-AF65-F5344CB8AC3E}">
        <p14:creationId xmlns:p14="http://schemas.microsoft.com/office/powerpoint/2010/main" val="503408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8"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9" name="Rectangle 11"/>
          <p:cNvSpPr>
            <a:spLocks noGrp="1" noChangeArrowheads="1"/>
          </p:cNvSpPr>
          <p:nvPr>
            <p:ph type="sldNum" sz="quarter" idx="12"/>
          </p:nvPr>
        </p:nvSpPr>
        <p:spPr>
          <a:ln/>
        </p:spPr>
        <p:txBody>
          <a:bodyPr/>
          <a:lstStyle>
            <a:lvl1pPr>
              <a:defRPr/>
            </a:lvl1pPr>
          </a:lstStyle>
          <a:p>
            <a:pPr>
              <a:defRPr/>
            </a:pPr>
            <a:r>
              <a:rPr lang="en-US"/>
              <a:t>Lecture 7 - </a:t>
            </a:r>
            <a:fld id="{01DBCA4A-F45A-4A1B-817E-B19E2B6EBAC1}" type="slidenum">
              <a:rPr lang="en-US"/>
              <a:pPr>
                <a:defRPr/>
              </a:pPr>
              <a:t>‹#›</a:t>
            </a:fld>
            <a:endParaRPr lang="en-US"/>
          </a:p>
        </p:txBody>
      </p:sp>
    </p:spTree>
    <p:extLst>
      <p:ext uri="{BB962C8B-B14F-4D97-AF65-F5344CB8AC3E}">
        <p14:creationId xmlns:p14="http://schemas.microsoft.com/office/powerpoint/2010/main" val="483700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4"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5" name="Rectangle 11"/>
          <p:cNvSpPr>
            <a:spLocks noGrp="1" noChangeArrowheads="1"/>
          </p:cNvSpPr>
          <p:nvPr>
            <p:ph type="sldNum" sz="quarter" idx="12"/>
          </p:nvPr>
        </p:nvSpPr>
        <p:spPr>
          <a:ln/>
        </p:spPr>
        <p:txBody>
          <a:bodyPr/>
          <a:lstStyle>
            <a:lvl1pPr>
              <a:defRPr/>
            </a:lvl1pPr>
          </a:lstStyle>
          <a:p>
            <a:pPr>
              <a:defRPr/>
            </a:pPr>
            <a:r>
              <a:rPr lang="en-US"/>
              <a:t>Lecture 7 - </a:t>
            </a:r>
            <a:fld id="{7C9C0210-F70E-4DA8-B577-F5079FA3DF90}" type="slidenum">
              <a:rPr lang="en-US"/>
              <a:pPr>
                <a:defRPr/>
              </a:pPr>
              <a:t>‹#›</a:t>
            </a:fld>
            <a:endParaRPr lang="en-US"/>
          </a:p>
        </p:txBody>
      </p:sp>
    </p:spTree>
    <p:extLst>
      <p:ext uri="{BB962C8B-B14F-4D97-AF65-F5344CB8AC3E}">
        <p14:creationId xmlns:p14="http://schemas.microsoft.com/office/powerpoint/2010/main" val="2949098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3"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4" name="Rectangle 11"/>
          <p:cNvSpPr>
            <a:spLocks noGrp="1" noChangeArrowheads="1"/>
          </p:cNvSpPr>
          <p:nvPr>
            <p:ph type="sldNum" sz="quarter" idx="12"/>
          </p:nvPr>
        </p:nvSpPr>
        <p:spPr>
          <a:ln/>
        </p:spPr>
        <p:txBody>
          <a:bodyPr/>
          <a:lstStyle>
            <a:lvl1pPr>
              <a:defRPr/>
            </a:lvl1pPr>
          </a:lstStyle>
          <a:p>
            <a:pPr>
              <a:defRPr/>
            </a:pPr>
            <a:r>
              <a:rPr lang="en-US"/>
              <a:t>Lecture 7 - </a:t>
            </a:r>
            <a:fld id="{4C456197-7D9C-470E-9760-44FAFBF1409E}" type="slidenum">
              <a:rPr lang="en-US"/>
              <a:pPr>
                <a:defRPr/>
              </a:pPr>
              <a:t>‹#›</a:t>
            </a:fld>
            <a:endParaRPr lang="en-US"/>
          </a:p>
        </p:txBody>
      </p:sp>
    </p:spTree>
    <p:extLst>
      <p:ext uri="{BB962C8B-B14F-4D97-AF65-F5344CB8AC3E}">
        <p14:creationId xmlns:p14="http://schemas.microsoft.com/office/powerpoint/2010/main" val="475312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a:t>Lecture 7 - </a:t>
            </a:r>
            <a:fld id="{7F077CD4-303E-45A8-ADF2-10F057BDCFCA}" type="slidenum">
              <a:rPr lang="en-US"/>
              <a:pPr>
                <a:defRPr/>
              </a:pPr>
              <a:t>‹#›</a:t>
            </a:fld>
            <a:endParaRPr lang="en-US"/>
          </a:p>
        </p:txBody>
      </p:sp>
    </p:spTree>
    <p:extLst>
      <p:ext uri="{BB962C8B-B14F-4D97-AF65-F5344CB8AC3E}">
        <p14:creationId xmlns:p14="http://schemas.microsoft.com/office/powerpoint/2010/main" val="3878762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a:t>12 Mar 2009</a:t>
            </a:r>
          </a:p>
        </p:txBody>
      </p:sp>
      <p:sp>
        <p:nvSpPr>
          <p:cNvPr id="6" name="Rectangle 10"/>
          <p:cNvSpPr>
            <a:spLocks noGrp="1" noChangeArrowheads="1"/>
          </p:cNvSpPr>
          <p:nvPr>
            <p:ph type="ftr" sz="quarter" idx="11"/>
          </p:nvPr>
        </p:nvSpPr>
        <p:spPr>
          <a:ln/>
        </p:spPr>
        <p:txBody>
          <a:bodyPr/>
          <a:lstStyle>
            <a:lvl1pPr>
              <a:defRPr/>
            </a:lvl1pPr>
          </a:lstStyle>
          <a:p>
            <a:pPr>
              <a:defRPr/>
            </a:pPr>
            <a:r>
              <a:rPr lang="en-US"/>
              <a:t>CSCI 3350</a:t>
            </a:r>
          </a:p>
        </p:txBody>
      </p:sp>
      <p:sp>
        <p:nvSpPr>
          <p:cNvPr id="7" name="Rectangle 11"/>
          <p:cNvSpPr>
            <a:spLocks noGrp="1" noChangeArrowheads="1"/>
          </p:cNvSpPr>
          <p:nvPr>
            <p:ph type="sldNum" sz="quarter" idx="12"/>
          </p:nvPr>
        </p:nvSpPr>
        <p:spPr>
          <a:ln/>
        </p:spPr>
        <p:txBody>
          <a:bodyPr/>
          <a:lstStyle>
            <a:lvl1pPr>
              <a:defRPr/>
            </a:lvl1pPr>
          </a:lstStyle>
          <a:p>
            <a:pPr>
              <a:defRPr/>
            </a:pPr>
            <a:r>
              <a:rPr lang="en-US"/>
              <a:t>Lecture 7 - </a:t>
            </a:r>
            <a:fld id="{93C88FF9-823A-443A-99DC-974149ADD0EF}" type="slidenum">
              <a:rPr lang="en-US"/>
              <a:pPr>
                <a:defRPr/>
              </a:pPr>
              <a:t>‹#›</a:t>
            </a:fld>
            <a:endParaRPr lang="en-US"/>
          </a:p>
        </p:txBody>
      </p:sp>
    </p:spTree>
    <p:extLst>
      <p:ext uri="{BB962C8B-B14F-4D97-AF65-F5344CB8AC3E}">
        <p14:creationId xmlns:p14="http://schemas.microsoft.com/office/powerpoint/2010/main" val="1667264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457200" y="533400"/>
            <a:ext cx="8153400" cy="1600200"/>
            <a:chOff x="288" y="625"/>
            <a:chExt cx="5136" cy="1008"/>
          </a:xfrm>
        </p:grpSpPr>
        <p:sp>
          <p:nvSpPr>
            <p:cNvPr id="1032" name="Arc 2"/>
            <p:cNvSpPr>
              <a:spLocks/>
            </p:cNvSpPr>
            <p:nvPr/>
          </p:nvSpPr>
          <p:spPr bwMode="invGray">
            <a:xfrm>
              <a:off x="3595" y="625"/>
              <a:ext cx="1829" cy="1008"/>
            </a:xfrm>
            <a:custGeom>
              <a:avLst/>
              <a:gdLst>
                <a:gd name="T0" fmla="*/ 0 w 21912"/>
                <a:gd name="T1" fmla="*/ 0 h 43200"/>
                <a:gd name="T2" fmla="*/ 0 w 21912"/>
                <a:gd name="T3" fmla="*/ 0 h 43200"/>
                <a:gd name="T4" fmla="*/ 0 w 21912"/>
                <a:gd name="T5" fmla="*/ 0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2" name="Arc 3"/>
            <p:cNvSpPr>
              <a:spLocks/>
            </p:cNvSpPr>
            <p:nvPr/>
          </p:nvSpPr>
          <p:spPr bwMode="invGray">
            <a:xfrm>
              <a:off x="3548" y="729"/>
              <a:ext cx="1831" cy="800"/>
            </a:xfrm>
            <a:custGeom>
              <a:avLst/>
              <a:gdLst>
                <a:gd name="T0" fmla="*/ 0 w 21924"/>
                <a:gd name="T1" fmla="*/ 0 h 43200"/>
                <a:gd name="T2" fmla="*/ 0 w 21924"/>
                <a:gd name="T3" fmla="*/ 0 h 43200"/>
                <a:gd name="T4" fmla="*/ 0 w 21924"/>
                <a:gd name="T5" fmla="*/ 0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3" name="Arc 4"/>
            <p:cNvSpPr>
              <a:spLocks/>
            </p:cNvSpPr>
            <p:nvPr/>
          </p:nvSpPr>
          <p:spPr bwMode="invGray">
            <a:xfrm>
              <a:off x="3521" y="868"/>
              <a:ext cx="1830" cy="522"/>
            </a:xfrm>
            <a:custGeom>
              <a:avLst/>
              <a:gdLst>
                <a:gd name="T0" fmla="*/ 0 w 21925"/>
                <a:gd name="T1" fmla="*/ 0 h 43200"/>
                <a:gd name="T2" fmla="*/ 0 w 21925"/>
                <a:gd name="T3" fmla="*/ 0 h 43200"/>
                <a:gd name="T4" fmla="*/ 0 w 21925"/>
                <a:gd name="T5" fmla="*/ 0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xtLst>
              <a:ext uri="{91240B29-F687-4F45-9708-019B960494DF}">
                <a14:hiddenLine xmlns:a14="http://schemas.microsoft.com/office/drawing/2010/main" w="9525" cap="rnd">
                  <a:solidFill>
                    <a:srgbClr val="000000"/>
                  </a:solidFill>
                  <a:round/>
                  <a:headEnd/>
                  <a:tailEnd/>
                </a14:hiddenLine>
              </a:ext>
            </a:extLst>
          </p:spPr>
          <p:txBody>
            <a:bodyPr wrap="none" anchor="ctr"/>
            <a:lstStyle/>
            <a:p>
              <a:endParaRPr lang="en-US"/>
            </a:p>
          </p:txBody>
        </p:sp>
        <p:sp>
          <p:nvSpPr>
            <p:cNvPr id="4" name="AutoShape 5"/>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1027" name="Rectangle 7"/>
          <p:cNvSpPr>
            <a:spLocks noGrp="1" noChangeArrowheads="1"/>
          </p:cNvSpPr>
          <p:nvPr>
            <p:ph type="title"/>
          </p:nvPr>
        </p:nvSpPr>
        <p:spPr bwMode="auto">
          <a:xfrm>
            <a:off x="609600" y="2286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1028" name="Rectangle 8"/>
          <p:cNvSpPr>
            <a:spLocks noGrp="1" noChangeArrowheads="1"/>
          </p:cNvSpPr>
          <p:nvPr>
            <p:ph type="body" idx="1"/>
          </p:nvPr>
        </p:nvSpPr>
        <p:spPr bwMode="auto">
          <a:xfrm>
            <a:off x="685800" y="1676400"/>
            <a:ext cx="77724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3" name="Rectangle 9"/>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atin typeface="Arial" charset="0"/>
              </a:defRPr>
            </a:lvl1pPr>
          </a:lstStyle>
          <a:p>
            <a:pPr>
              <a:defRPr/>
            </a:pPr>
            <a:r>
              <a:rPr lang="en-US"/>
              <a:t>12 Mar 2009</a:t>
            </a:r>
          </a:p>
        </p:txBody>
      </p:sp>
      <p:sp>
        <p:nvSpPr>
          <p:cNvPr id="1034" name="Rectangle 10"/>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atin typeface="Arial" charset="0"/>
              </a:defRPr>
            </a:lvl1pPr>
          </a:lstStyle>
          <a:p>
            <a:pPr>
              <a:defRPr/>
            </a:pPr>
            <a:r>
              <a:rPr lang="en-US"/>
              <a:t>CSCI 3350</a:t>
            </a:r>
          </a:p>
        </p:txBody>
      </p:sp>
      <p:sp>
        <p:nvSpPr>
          <p:cNvPr id="1035" name="Rectangle 11"/>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atin typeface="Arial" charset="0"/>
              </a:defRPr>
            </a:lvl1pPr>
          </a:lstStyle>
          <a:p>
            <a:pPr>
              <a:defRPr/>
            </a:pPr>
            <a:r>
              <a:rPr lang="en-US"/>
              <a:t>Lecture 7 - </a:t>
            </a:r>
            <a:fld id="{4026BF73-F8D3-4374-B5FA-C41045A72BE0}"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801"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Lst>
  <p:hf hdr="0"/>
  <p:txStyles>
    <p:titleStyle>
      <a:lvl1pPr algn="r" rtl="0" eaLnBrk="0" fontAlgn="base" hangingPunct="0">
        <a:spcBef>
          <a:spcPct val="0"/>
        </a:spcBef>
        <a:spcAft>
          <a:spcPct val="0"/>
        </a:spcAft>
        <a:defRPr sz="4400" i="1">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charset="0"/>
        </a:defRPr>
      </a:lvl2pPr>
      <a:lvl3pPr algn="r" rtl="0" eaLnBrk="0" fontAlgn="base" hangingPunct="0">
        <a:spcBef>
          <a:spcPct val="0"/>
        </a:spcBef>
        <a:spcAft>
          <a:spcPct val="0"/>
        </a:spcAft>
        <a:defRPr sz="4400" i="1">
          <a:solidFill>
            <a:schemeClr val="tx2"/>
          </a:solidFill>
          <a:latin typeface="Times New Roman" charset="0"/>
        </a:defRPr>
      </a:lvl3pPr>
      <a:lvl4pPr algn="r" rtl="0" eaLnBrk="0" fontAlgn="base" hangingPunct="0">
        <a:spcBef>
          <a:spcPct val="0"/>
        </a:spcBef>
        <a:spcAft>
          <a:spcPct val="0"/>
        </a:spcAft>
        <a:defRPr sz="4400" i="1">
          <a:solidFill>
            <a:schemeClr val="tx2"/>
          </a:solidFill>
          <a:latin typeface="Times New Roman" charset="0"/>
        </a:defRPr>
      </a:lvl4pPr>
      <a:lvl5pPr algn="r" rtl="0" eaLnBrk="0" fontAlgn="base" hangingPunct="0">
        <a:spcBef>
          <a:spcPct val="0"/>
        </a:spcBef>
        <a:spcAft>
          <a:spcPct val="0"/>
        </a:spcAft>
        <a:defRPr sz="4400" i="1">
          <a:solidFill>
            <a:schemeClr val="tx2"/>
          </a:solidFill>
          <a:latin typeface="Times New Roman" charset="0"/>
        </a:defRPr>
      </a:lvl5pPr>
      <a:lvl6pPr marL="457200" algn="r" rtl="0" fontAlgn="base">
        <a:spcBef>
          <a:spcPct val="0"/>
        </a:spcBef>
        <a:spcAft>
          <a:spcPct val="0"/>
        </a:spcAft>
        <a:defRPr sz="4400" i="1">
          <a:solidFill>
            <a:schemeClr val="tx2"/>
          </a:solidFill>
          <a:latin typeface="Times New Roman" charset="0"/>
        </a:defRPr>
      </a:lvl6pPr>
      <a:lvl7pPr marL="914400" algn="r" rtl="0" fontAlgn="base">
        <a:spcBef>
          <a:spcPct val="0"/>
        </a:spcBef>
        <a:spcAft>
          <a:spcPct val="0"/>
        </a:spcAft>
        <a:defRPr sz="4400" i="1">
          <a:solidFill>
            <a:schemeClr val="tx2"/>
          </a:solidFill>
          <a:latin typeface="Times New Roman" charset="0"/>
        </a:defRPr>
      </a:lvl7pPr>
      <a:lvl8pPr marL="1371600" algn="r" rtl="0" fontAlgn="base">
        <a:spcBef>
          <a:spcPct val="0"/>
        </a:spcBef>
        <a:spcAft>
          <a:spcPct val="0"/>
        </a:spcAft>
        <a:defRPr sz="4400" i="1">
          <a:solidFill>
            <a:schemeClr val="tx2"/>
          </a:solidFill>
          <a:latin typeface="Times New Roman" charset="0"/>
        </a:defRPr>
      </a:lvl8pPr>
      <a:lvl9pPr marL="1828800" algn="r" rtl="0" fontAlgn="base">
        <a:spcBef>
          <a:spcPct val="0"/>
        </a:spcBef>
        <a:spcAft>
          <a:spcPct val="0"/>
        </a:spcAft>
        <a:defRPr sz="4400" i="1">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www.4pm.com/articles/pmtalk6-13-00.pdf"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en-US" smtClean="0"/>
              <a:t>Lecture 2</a:t>
            </a:r>
            <a:br>
              <a:rPr lang="en-US" smtClean="0"/>
            </a:br>
            <a:r>
              <a:rPr lang="en-US" smtClean="0"/>
              <a:t>Project Planning</a:t>
            </a:r>
          </a:p>
        </p:txBody>
      </p:sp>
      <p:sp>
        <p:nvSpPr>
          <p:cNvPr id="3075" name="Rectangle 3"/>
          <p:cNvSpPr>
            <a:spLocks noGrp="1" noChangeArrowheads="1"/>
          </p:cNvSpPr>
          <p:nvPr>
            <p:ph type="subTitle" idx="1"/>
          </p:nvPr>
        </p:nvSpPr>
        <p:spPr>
          <a:xfrm>
            <a:off x="228600" y="3733800"/>
            <a:ext cx="8763000" cy="1752600"/>
          </a:xfrm>
        </p:spPr>
        <p:txBody>
          <a:bodyPr/>
          <a:lstStyle/>
          <a:p>
            <a:pPr eaLnBrk="1" hangingPunct="1"/>
            <a:r>
              <a:rPr lang="en-US" dirty="0" smtClean="0"/>
              <a:t>CSCI – 3350   Software Engineering II</a:t>
            </a:r>
          </a:p>
          <a:p>
            <a:pPr eaLnBrk="1" hangingPunct="1"/>
            <a:r>
              <a:rPr lang="en-US" dirty="0" smtClean="0"/>
              <a:t>Fall </a:t>
            </a:r>
            <a:r>
              <a:rPr lang="en-US" dirty="0" smtClean="0"/>
              <a:t>2014</a:t>
            </a:r>
            <a:endParaRPr lang="en-US" dirty="0" smtClean="0"/>
          </a:p>
          <a:p>
            <a:pPr eaLnBrk="1" hangingPunct="1"/>
            <a:r>
              <a:rPr lang="en-US" dirty="0" smtClean="0"/>
              <a:t>Bill Pine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12291"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12292"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64D057DC-1A3A-4B8E-9305-A0AB0071766F}" type="slidenum">
              <a:rPr lang="en-US" sz="1400">
                <a:latin typeface="Arial" charset="0"/>
              </a:rPr>
              <a:pPr algn="r" eaLnBrk="1" hangingPunct="1"/>
              <a:t>10</a:t>
            </a:fld>
            <a:endParaRPr lang="en-US" sz="1400">
              <a:latin typeface="Arial" charset="0"/>
            </a:endParaRPr>
          </a:p>
        </p:txBody>
      </p:sp>
      <p:sp>
        <p:nvSpPr>
          <p:cNvPr id="12293" name="Rectangle 2"/>
          <p:cNvSpPr>
            <a:spLocks noGrp="1" noChangeArrowheads="1"/>
          </p:cNvSpPr>
          <p:nvPr>
            <p:ph type="title" idx="4294967295"/>
          </p:nvPr>
        </p:nvSpPr>
        <p:spPr/>
        <p:txBody>
          <a:bodyPr/>
          <a:lstStyle/>
          <a:p>
            <a:pPr eaLnBrk="1" hangingPunct="1"/>
            <a:r>
              <a:rPr lang="en-US" sz="4000" smtClean="0"/>
              <a:t>Work Breakdown Structure (WBS)</a:t>
            </a:r>
          </a:p>
        </p:txBody>
      </p:sp>
      <p:sp>
        <p:nvSpPr>
          <p:cNvPr id="12294" name="Rectangle 3"/>
          <p:cNvSpPr>
            <a:spLocks noGrp="1" noChangeArrowheads="1"/>
          </p:cNvSpPr>
          <p:nvPr>
            <p:ph type="body" idx="4294967295"/>
          </p:nvPr>
        </p:nvSpPr>
        <p:spPr/>
        <p:txBody>
          <a:bodyPr/>
          <a:lstStyle/>
          <a:p>
            <a:pPr eaLnBrk="1" hangingPunct="1">
              <a:lnSpc>
                <a:spcPct val="90000"/>
              </a:lnSpc>
            </a:pPr>
            <a:r>
              <a:rPr lang="en-US" sz="2400" smtClean="0"/>
              <a:t>The WBS is the foundation for project planning and control</a:t>
            </a:r>
          </a:p>
          <a:p>
            <a:pPr eaLnBrk="1" hangingPunct="1">
              <a:lnSpc>
                <a:spcPct val="90000"/>
              </a:lnSpc>
            </a:pPr>
            <a:r>
              <a:rPr lang="en-US" sz="2400" smtClean="0"/>
              <a:t>Initially developed by the US defense community</a:t>
            </a:r>
          </a:p>
          <a:p>
            <a:pPr lvl="1" eaLnBrk="1" hangingPunct="1">
              <a:lnSpc>
                <a:spcPct val="90000"/>
              </a:lnSpc>
            </a:pPr>
            <a:r>
              <a:rPr lang="en-US" sz="2000" smtClean="0"/>
              <a:t>The WBS is formalized in a Mil Standard – 881B</a:t>
            </a:r>
          </a:p>
          <a:p>
            <a:pPr eaLnBrk="1" hangingPunct="1">
              <a:lnSpc>
                <a:spcPct val="90000"/>
              </a:lnSpc>
            </a:pPr>
            <a:r>
              <a:rPr lang="en-US" sz="2400" smtClean="0"/>
              <a:t>What is a WBS?</a:t>
            </a:r>
          </a:p>
          <a:p>
            <a:pPr lvl="1" eaLnBrk="1" hangingPunct="1">
              <a:lnSpc>
                <a:spcPct val="90000"/>
              </a:lnSpc>
            </a:pPr>
            <a:r>
              <a:rPr lang="en-US" sz="2000" smtClean="0"/>
              <a:t>A hierarchical framework that supports the decomposition of a project into progressively smaller pieces</a:t>
            </a:r>
          </a:p>
          <a:p>
            <a:pPr lvl="1" eaLnBrk="1" hangingPunct="1">
              <a:lnSpc>
                <a:spcPct val="90000"/>
              </a:lnSpc>
            </a:pPr>
            <a:r>
              <a:rPr lang="en-US" sz="2000" smtClean="0"/>
              <a:t>The topmost level is a single entry the project name</a:t>
            </a:r>
          </a:p>
          <a:p>
            <a:pPr lvl="2" eaLnBrk="1" hangingPunct="1">
              <a:lnSpc>
                <a:spcPct val="90000"/>
              </a:lnSpc>
            </a:pPr>
            <a:r>
              <a:rPr lang="en-US" sz="1600" smtClean="0"/>
              <a:t>e.g.  “ATM Machine”</a:t>
            </a:r>
          </a:p>
          <a:p>
            <a:pPr lvl="1" eaLnBrk="1" hangingPunct="1">
              <a:lnSpc>
                <a:spcPct val="90000"/>
              </a:lnSpc>
            </a:pPr>
            <a:r>
              <a:rPr lang="en-US" sz="2000" smtClean="0"/>
              <a:t>The lowest level must represent a single “chunk” of work that can be scheduled and budgeted </a:t>
            </a:r>
          </a:p>
          <a:p>
            <a:pPr lvl="2" eaLnBrk="1" hangingPunct="1">
              <a:lnSpc>
                <a:spcPct val="90000"/>
              </a:lnSpc>
            </a:pPr>
            <a:r>
              <a:rPr lang="en-US" sz="1800" smtClean="0"/>
              <a:t>It is described by a verb or verb phrase</a:t>
            </a:r>
          </a:p>
          <a:p>
            <a:pPr lvl="2" eaLnBrk="1" hangingPunct="1">
              <a:lnSpc>
                <a:spcPct val="90000"/>
              </a:lnSpc>
            </a:pPr>
            <a:r>
              <a:rPr lang="en-US" sz="1800" smtClean="0"/>
              <a:t>Does </a:t>
            </a:r>
            <a:r>
              <a:rPr lang="en-US" sz="1800" smtClean="0">
                <a:solidFill>
                  <a:schemeClr val="tx2"/>
                </a:solidFill>
              </a:rPr>
              <a:t>not</a:t>
            </a:r>
            <a:r>
              <a:rPr lang="en-US" sz="1800" smtClean="0"/>
              <a:t> necessarily equate to the smallest piece in the design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13315"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13316"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CC336FD9-6478-4025-ABCF-C4DB50A2B265}" type="slidenum">
              <a:rPr lang="en-US" sz="1400">
                <a:latin typeface="Arial" charset="0"/>
              </a:rPr>
              <a:pPr algn="r" eaLnBrk="1" hangingPunct="1"/>
              <a:t>11</a:t>
            </a:fld>
            <a:endParaRPr lang="en-US" sz="1400">
              <a:latin typeface="Arial" charset="0"/>
            </a:endParaRPr>
          </a:p>
        </p:txBody>
      </p:sp>
      <p:sp>
        <p:nvSpPr>
          <p:cNvPr id="13317" name="Rectangle 2"/>
          <p:cNvSpPr>
            <a:spLocks noGrp="1" noChangeArrowheads="1"/>
          </p:cNvSpPr>
          <p:nvPr>
            <p:ph type="title" idx="4294967295"/>
          </p:nvPr>
        </p:nvSpPr>
        <p:spPr/>
        <p:txBody>
          <a:bodyPr/>
          <a:lstStyle/>
          <a:p>
            <a:pPr eaLnBrk="1" hangingPunct="1"/>
            <a:r>
              <a:rPr lang="en-US" smtClean="0"/>
              <a:t>WBS (cont)</a:t>
            </a:r>
          </a:p>
        </p:txBody>
      </p:sp>
      <p:sp>
        <p:nvSpPr>
          <p:cNvPr id="13318" name="Rectangle 3"/>
          <p:cNvSpPr>
            <a:spLocks noGrp="1" noChangeArrowheads="1"/>
          </p:cNvSpPr>
          <p:nvPr>
            <p:ph type="body" idx="4294967295"/>
          </p:nvPr>
        </p:nvSpPr>
        <p:spPr/>
        <p:txBody>
          <a:bodyPr/>
          <a:lstStyle/>
          <a:p>
            <a:pPr lvl="1" eaLnBrk="1" hangingPunct="1"/>
            <a:r>
              <a:rPr lang="en-US" smtClean="0"/>
              <a:t>Intermediate levels are described by noun phrases</a:t>
            </a:r>
          </a:p>
          <a:p>
            <a:pPr lvl="1" eaLnBrk="1" hangingPunct="1"/>
            <a:r>
              <a:rPr lang="en-US" smtClean="0"/>
              <a:t>How small is small enough?</a:t>
            </a:r>
          </a:p>
          <a:p>
            <a:pPr lvl="2" eaLnBrk="1" hangingPunct="1"/>
            <a:r>
              <a:rPr lang="en-US" smtClean="0"/>
              <a:t>Real World Heuristic:  </a:t>
            </a:r>
          </a:p>
          <a:p>
            <a:pPr lvl="2" eaLnBrk="1" hangingPunct="1"/>
            <a:r>
              <a:rPr lang="en-US" smtClean="0"/>
              <a:t>An element at the lowest level will need 1 to 8 </a:t>
            </a:r>
            <a:br>
              <a:rPr lang="en-US" smtClean="0"/>
            </a:br>
            <a:r>
              <a:rPr lang="en-US" smtClean="0"/>
              <a:t>man-weeks to complete</a:t>
            </a:r>
          </a:p>
          <a:p>
            <a:pPr lvl="1" eaLnBrk="1" hangingPunct="1"/>
            <a:r>
              <a:rPr lang="en-US" smtClean="0"/>
              <a:t>For our one semester project, the upper limit of 8 weeks is too great</a:t>
            </a:r>
          </a:p>
          <a:p>
            <a:pPr lvl="2" eaLnBrk="1" hangingPunct="1"/>
            <a:r>
              <a:rPr lang="en-US" smtClean="0"/>
              <a:t>One week or less as a maximum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14339"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14340"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19DF62F9-05C0-4C4D-A4D6-AB7E907C129C}" type="slidenum">
              <a:rPr lang="en-US" sz="1400">
                <a:latin typeface="Arial" charset="0"/>
              </a:rPr>
              <a:pPr algn="r" eaLnBrk="1" hangingPunct="1"/>
              <a:t>12</a:t>
            </a:fld>
            <a:endParaRPr lang="en-US" sz="1400">
              <a:latin typeface="Arial" charset="0"/>
            </a:endParaRPr>
          </a:p>
        </p:txBody>
      </p:sp>
      <p:sp>
        <p:nvSpPr>
          <p:cNvPr id="14341" name="Rectangle 2"/>
          <p:cNvSpPr>
            <a:spLocks noGrp="1" noChangeArrowheads="1"/>
          </p:cNvSpPr>
          <p:nvPr>
            <p:ph type="title" idx="4294967295"/>
          </p:nvPr>
        </p:nvSpPr>
        <p:spPr/>
        <p:txBody>
          <a:bodyPr/>
          <a:lstStyle/>
          <a:p>
            <a:pPr eaLnBrk="1" hangingPunct="1"/>
            <a:r>
              <a:rPr lang="en-US" smtClean="0"/>
              <a:t>How To Create a WBS</a:t>
            </a:r>
          </a:p>
        </p:txBody>
      </p:sp>
      <p:sp>
        <p:nvSpPr>
          <p:cNvPr id="14342" name="Rectangle 3"/>
          <p:cNvSpPr>
            <a:spLocks noGrp="1" noChangeArrowheads="1"/>
          </p:cNvSpPr>
          <p:nvPr>
            <p:ph type="body" idx="4294967295"/>
          </p:nvPr>
        </p:nvSpPr>
        <p:spPr>
          <a:xfrm>
            <a:off x="685800" y="1676400"/>
            <a:ext cx="8229600" cy="4495800"/>
          </a:xfrm>
        </p:spPr>
        <p:txBody>
          <a:bodyPr/>
          <a:lstStyle/>
          <a:p>
            <a:pPr eaLnBrk="1" hangingPunct="1">
              <a:lnSpc>
                <a:spcPct val="90000"/>
              </a:lnSpc>
            </a:pPr>
            <a:r>
              <a:rPr lang="en-US" smtClean="0"/>
              <a:t>Two general approaches</a:t>
            </a:r>
          </a:p>
          <a:p>
            <a:pPr lvl="1" eaLnBrk="1" hangingPunct="1">
              <a:lnSpc>
                <a:spcPct val="90000"/>
              </a:lnSpc>
            </a:pPr>
            <a:r>
              <a:rPr lang="en-US" smtClean="0"/>
              <a:t>Depending upon the contents of the first level </a:t>
            </a:r>
          </a:p>
          <a:p>
            <a:pPr lvl="2" eaLnBrk="1" hangingPunct="1">
              <a:lnSpc>
                <a:spcPct val="90000"/>
              </a:lnSpc>
            </a:pPr>
            <a:r>
              <a:rPr lang="en-US" smtClean="0"/>
              <a:t>Deliverable-based</a:t>
            </a:r>
          </a:p>
          <a:p>
            <a:pPr lvl="2" eaLnBrk="1" hangingPunct="1">
              <a:lnSpc>
                <a:spcPct val="90000"/>
              </a:lnSpc>
            </a:pPr>
            <a:r>
              <a:rPr lang="en-US" smtClean="0"/>
              <a:t>Workflow-based </a:t>
            </a:r>
          </a:p>
          <a:p>
            <a:pPr eaLnBrk="1" hangingPunct="1">
              <a:lnSpc>
                <a:spcPct val="90000"/>
              </a:lnSpc>
            </a:pPr>
            <a:r>
              <a:rPr lang="en-US" smtClean="0"/>
              <a:t>Prefer Deliverable-based over Workflow-based</a:t>
            </a:r>
          </a:p>
          <a:p>
            <a:pPr lvl="1" eaLnBrk="1" hangingPunct="1">
              <a:lnSpc>
                <a:spcPct val="90000"/>
              </a:lnSpc>
            </a:pPr>
            <a:r>
              <a:rPr lang="en-US" smtClean="0"/>
              <a:t>You want to make sure that the project focuses on deliverables, and</a:t>
            </a:r>
          </a:p>
          <a:p>
            <a:pPr lvl="1" eaLnBrk="1" hangingPunct="1">
              <a:lnSpc>
                <a:spcPct val="90000"/>
              </a:lnSpc>
            </a:pPr>
            <a:r>
              <a:rPr lang="en-US" smtClean="0"/>
              <a:t>Ensure all deliverables are met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15363"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15364"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96A4C342-29CF-4310-827D-CF714E2F4B65}" type="slidenum">
              <a:rPr lang="en-US" sz="1400">
                <a:latin typeface="Arial" charset="0"/>
              </a:rPr>
              <a:pPr algn="r" eaLnBrk="1" hangingPunct="1"/>
              <a:t>13</a:t>
            </a:fld>
            <a:endParaRPr lang="en-US" sz="1400">
              <a:latin typeface="Arial" charset="0"/>
            </a:endParaRPr>
          </a:p>
        </p:txBody>
      </p:sp>
      <p:sp>
        <p:nvSpPr>
          <p:cNvPr id="15365" name="Rectangle 2"/>
          <p:cNvSpPr>
            <a:spLocks noGrp="1" noChangeArrowheads="1"/>
          </p:cNvSpPr>
          <p:nvPr>
            <p:ph type="title" idx="4294967295"/>
          </p:nvPr>
        </p:nvSpPr>
        <p:spPr/>
        <p:txBody>
          <a:bodyPr/>
          <a:lstStyle/>
          <a:p>
            <a:pPr eaLnBrk="1" hangingPunct="1"/>
            <a:r>
              <a:rPr lang="en-US" sz="4000" smtClean="0"/>
              <a:t>Create a Deliverables Based WBS  </a:t>
            </a:r>
          </a:p>
        </p:txBody>
      </p:sp>
      <p:sp>
        <p:nvSpPr>
          <p:cNvPr id="15366" name="Rectangle 3"/>
          <p:cNvSpPr>
            <a:spLocks noGrp="1" noChangeArrowheads="1"/>
          </p:cNvSpPr>
          <p:nvPr>
            <p:ph type="body" idx="4294967295"/>
          </p:nvPr>
        </p:nvSpPr>
        <p:spPr/>
        <p:txBody>
          <a:bodyPr/>
          <a:lstStyle/>
          <a:p>
            <a:pPr eaLnBrk="1" hangingPunct="1"/>
            <a:r>
              <a:rPr lang="en-US" sz="2800" smtClean="0"/>
              <a:t>Begin with a list of deliverables</a:t>
            </a:r>
          </a:p>
          <a:p>
            <a:pPr eaLnBrk="1" hangingPunct="1"/>
            <a:r>
              <a:rPr lang="en-US" sz="2800" smtClean="0"/>
              <a:t>The deliverables become the entries for Level 2 of your WBS</a:t>
            </a:r>
          </a:p>
          <a:p>
            <a:pPr lvl="1" eaLnBrk="1" hangingPunct="1"/>
            <a:r>
              <a:rPr lang="en-US" sz="2400" smtClean="0"/>
              <a:t>Remember these are nouns / noun phrases </a:t>
            </a:r>
          </a:p>
          <a:p>
            <a:pPr lvl="2" eaLnBrk="1" hangingPunct="1"/>
            <a:r>
              <a:rPr lang="en-US" sz="2000" smtClean="0"/>
              <a:t>System prototype</a:t>
            </a:r>
          </a:p>
          <a:p>
            <a:pPr lvl="2" eaLnBrk="1" hangingPunct="1"/>
            <a:r>
              <a:rPr lang="en-US" sz="2000" smtClean="0"/>
              <a:t>System test plan</a:t>
            </a:r>
          </a:p>
          <a:p>
            <a:pPr eaLnBrk="1" hangingPunct="1"/>
            <a:r>
              <a:rPr lang="en-US" sz="2800" smtClean="0"/>
              <a:t>Next decompose (breakdown) each of these into their component parts</a:t>
            </a:r>
          </a:p>
          <a:p>
            <a:pPr lvl="1" eaLnBrk="1" hangingPunct="1"/>
            <a:r>
              <a:rPr lang="en-US" sz="2400" smtClean="0"/>
              <a:t>Each of the pieces must be unique</a:t>
            </a:r>
          </a:p>
          <a:p>
            <a:pPr lvl="1" eaLnBrk="1" hangingPunct="1"/>
            <a:r>
              <a:rPr lang="en-US" sz="2400" smtClean="0"/>
              <a:t>An obvious part of the entry above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16387"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16388"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0ABDD3BB-B882-4435-A5C2-6B72EEE059A3}" type="slidenum">
              <a:rPr lang="en-US" sz="1400">
                <a:latin typeface="Arial" charset="0"/>
              </a:rPr>
              <a:pPr algn="r" eaLnBrk="1" hangingPunct="1"/>
              <a:t>14</a:t>
            </a:fld>
            <a:endParaRPr lang="en-US" sz="1400">
              <a:latin typeface="Arial" charset="0"/>
            </a:endParaRPr>
          </a:p>
        </p:txBody>
      </p:sp>
      <p:sp>
        <p:nvSpPr>
          <p:cNvPr id="16389" name="Rectangle 2"/>
          <p:cNvSpPr>
            <a:spLocks noGrp="1" noChangeArrowheads="1"/>
          </p:cNvSpPr>
          <p:nvPr>
            <p:ph type="title" idx="4294967295"/>
          </p:nvPr>
        </p:nvSpPr>
        <p:spPr/>
        <p:txBody>
          <a:bodyPr/>
          <a:lstStyle/>
          <a:p>
            <a:pPr eaLnBrk="1" hangingPunct="1"/>
            <a:r>
              <a:rPr lang="en-US" smtClean="0"/>
              <a:t>Create WBS (cont)</a:t>
            </a:r>
          </a:p>
        </p:txBody>
      </p:sp>
      <p:sp>
        <p:nvSpPr>
          <p:cNvPr id="16390" name="Rectangle 3"/>
          <p:cNvSpPr>
            <a:spLocks noGrp="1" noChangeArrowheads="1"/>
          </p:cNvSpPr>
          <p:nvPr>
            <p:ph type="body" idx="4294967295"/>
          </p:nvPr>
        </p:nvSpPr>
        <p:spPr/>
        <p:txBody>
          <a:bodyPr/>
          <a:lstStyle/>
          <a:p>
            <a:pPr eaLnBrk="1" hangingPunct="1">
              <a:lnSpc>
                <a:spcPct val="90000"/>
              </a:lnSpc>
            </a:pPr>
            <a:r>
              <a:rPr lang="en-US" smtClean="0"/>
              <a:t>Continue until you reach the “right” level of detail</a:t>
            </a:r>
          </a:p>
          <a:p>
            <a:pPr lvl="1" eaLnBrk="1" hangingPunct="1">
              <a:lnSpc>
                <a:spcPct val="90000"/>
              </a:lnSpc>
            </a:pPr>
            <a:r>
              <a:rPr lang="en-US" smtClean="0"/>
              <a:t>Should be a small enough piece that you know </a:t>
            </a:r>
          </a:p>
          <a:p>
            <a:pPr lvl="2" eaLnBrk="1" hangingPunct="1">
              <a:lnSpc>
                <a:spcPct val="90000"/>
              </a:lnSpc>
            </a:pPr>
            <a:r>
              <a:rPr lang="en-US" smtClean="0"/>
              <a:t>What needs to be done and the approximate effort</a:t>
            </a:r>
          </a:p>
          <a:p>
            <a:pPr lvl="1" eaLnBrk="1" hangingPunct="1">
              <a:lnSpc>
                <a:spcPct val="90000"/>
              </a:lnSpc>
            </a:pPr>
            <a:r>
              <a:rPr lang="en-US" smtClean="0"/>
              <a:t>Be sure to add a verb to the beginning of the name</a:t>
            </a:r>
          </a:p>
          <a:p>
            <a:pPr lvl="2" eaLnBrk="1" hangingPunct="1">
              <a:lnSpc>
                <a:spcPct val="90000"/>
              </a:lnSpc>
            </a:pPr>
            <a:r>
              <a:rPr lang="en-US" smtClean="0"/>
              <a:t>Develop Algorithm For Tri-Phase Snerfle Sort</a:t>
            </a:r>
          </a:p>
          <a:p>
            <a:pPr lvl="2" eaLnBrk="1" hangingPunct="1">
              <a:lnSpc>
                <a:spcPct val="90000"/>
              </a:lnSpc>
            </a:pPr>
            <a:r>
              <a:rPr lang="en-US" smtClean="0"/>
              <a:t>Write Section 3 of  The SMP</a:t>
            </a:r>
          </a:p>
          <a:p>
            <a:pPr lvl="1" eaLnBrk="1" hangingPunct="1">
              <a:lnSpc>
                <a:spcPct val="90000"/>
              </a:lnSpc>
            </a:pPr>
            <a:r>
              <a:rPr lang="en-US" smtClean="0"/>
              <a:t>Avoid weak verbs such as do, perform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17411"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17412"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5D42E9A8-1010-4E6D-9D17-CABD1C56A9E2}" type="slidenum">
              <a:rPr lang="en-US" sz="1400">
                <a:latin typeface="Arial" charset="0"/>
              </a:rPr>
              <a:pPr algn="r" eaLnBrk="1" hangingPunct="1"/>
              <a:t>15</a:t>
            </a:fld>
            <a:endParaRPr lang="en-US" sz="1400">
              <a:latin typeface="Arial" charset="0"/>
            </a:endParaRPr>
          </a:p>
        </p:txBody>
      </p:sp>
      <p:sp>
        <p:nvSpPr>
          <p:cNvPr id="17413" name="Rectangle 2"/>
          <p:cNvSpPr>
            <a:spLocks noGrp="1" noChangeArrowheads="1"/>
          </p:cNvSpPr>
          <p:nvPr>
            <p:ph type="title" idx="4294967295"/>
          </p:nvPr>
        </p:nvSpPr>
        <p:spPr/>
        <p:txBody>
          <a:bodyPr/>
          <a:lstStyle/>
          <a:p>
            <a:pPr eaLnBrk="1" hangingPunct="1"/>
            <a:r>
              <a:rPr lang="en-US" smtClean="0"/>
              <a:t>Create WBS (cont)</a:t>
            </a:r>
          </a:p>
        </p:txBody>
      </p:sp>
      <p:sp>
        <p:nvSpPr>
          <p:cNvPr id="17414" name="Rectangle 3"/>
          <p:cNvSpPr>
            <a:spLocks noGrp="1" noChangeArrowheads="1"/>
          </p:cNvSpPr>
          <p:nvPr>
            <p:ph type="body" idx="4294967295"/>
          </p:nvPr>
        </p:nvSpPr>
        <p:spPr/>
        <p:txBody>
          <a:bodyPr/>
          <a:lstStyle/>
          <a:p>
            <a:pPr eaLnBrk="1" hangingPunct="1">
              <a:lnSpc>
                <a:spcPct val="90000"/>
              </a:lnSpc>
            </a:pPr>
            <a:r>
              <a:rPr lang="en-US" sz="2800" smtClean="0"/>
              <a:t>Review for completeness of deliverables</a:t>
            </a:r>
          </a:p>
          <a:p>
            <a:pPr lvl="1" eaLnBrk="1" hangingPunct="1">
              <a:lnSpc>
                <a:spcPct val="90000"/>
              </a:lnSpc>
            </a:pPr>
            <a:r>
              <a:rPr lang="en-US" sz="2400" smtClean="0"/>
              <a:t>The above decomposition may (likely will) result in further deliverables</a:t>
            </a:r>
          </a:p>
          <a:p>
            <a:pPr lvl="2" eaLnBrk="1" hangingPunct="1">
              <a:lnSpc>
                <a:spcPct val="90000"/>
              </a:lnSpc>
            </a:pPr>
            <a:r>
              <a:rPr lang="en-US" sz="2000" smtClean="0"/>
              <a:t>Design documentation</a:t>
            </a:r>
          </a:p>
          <a:p>
            <a:pPr lvl="2" eaLnBrk="1" hangingPunct="1">
              <a:lnSpc>
                <a:spcPct val="90000"/>
              </a:lnSpc>
            </a:pPr>
            <a:r>
              <a:rPr lang="en-US" sz="2000" smtClean="0"/>
              <a:t>Requirements documentation</a:t>
            </a:r>
          </a:p>
          <a:p>
            <a:pPr lvl="2" eaLnBrk="1" hangingPunct="1">
              <a:lnSpc>
                <a:spcPct val="90000"/>
              </a:lnSpc>
            </a:pPr>
            <a:r>
              <a:rPr lang="en-US" sz="2000" smtClean="0"/>
              <a:t>Testing documentation</a:t>
            </a:r>
          </a:p>
          <a:p>
            <a:pPr lvl="1" eaLnBrk="1" hangingPunct="1">
              <a:lnSpc>
                <a:spcPct val="90000"/>
              </a:lnSpc>
            </a:pPr>
            <a:r>
              <a:rPr lang="en-US" sz="2400" smtClean="0"/>
              <a:t>Decompose each of the newly added deliverables to the same level of detail</a:t>
            </a:r>
          </a:p>
          <a:p>
            <a:pPr lvl="1" eaLnBrk="1" hangingPunct="1">
              <a:lnSpc>
                <a:spcPct val="90000"/>
              </a:lnSpc>
            </a:pPr>
            <a:r>
              <a:rPr lang="en-US" sz="2400" smtClean="0"/>
              <a:t>Review the structure to see if it is out of balance</a:t>
            </a:r>
          </a:p>
          <a:p>
            <a:pPr lvl="2" eaLnBrk="1" hangingPunct="1">
              <a:lnSpc>
                <a:spcPct val="90000"/>
              </a:lnSpc>
            </a:pPr>
            <a:r>
              <a:rPr lang="en-US" sz="2000" smtClean="0"/>
              <a:t>Balance = branches are of approximately equal length</a:t>
            </a:r>
          </a:p>
          <a:p>
            <a:pPr lvl="2" eaLnBrk="1" hangingPunct="1">
              <a:lnSpc>
                <a:spcPct val="90000"/>
              </a:lnSpc>
            </a:pPr>
            <a:r>
              <a:rPr lang="en-US" sz="2000" smtClean="0"/>
              <a:t>Consider further decomposition or combination to produce a better balance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18435"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18436"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9C26DF96-6D27-447C-BD91-ED55126A32D0}" type="slidenum">
              <a:rPr lang="en-US" sz="1400">
                <a:latin typeface="Arial" charset="0"/>
              </a:rPr>
              <a:pPr algn="r" eaLnBrk="1" hangingPunct="1"/>
              <a:t>16</a:t>
            </a:fld>
            <a:endParaRPr lang="en-US" sz="1400">
              <a:latin typeface="Arial" charset="0"/>
            </a:endParaRPr>
          </a:p>
        </p:txBody>
      </p:sp>
      <p:sp>
        <p:nvSpPr>
          <p:cNvPr id="18437" name="Rectangle 2"/>
          <p:cNvSpPr>
            <a:spLocks noGrp="1" noChangeArrowheads="1"/>
          </p:cNvSpPr>
          <p:nvPr>
            <p:ph type="title" idx="4294967295"/>
          </p:nvPr>
        </p:nvSpPr>
        <p:spPr/>
        <p:txBody>
          <a:bodyPr/>
          <a:lstStyle/>
          <a:p>
            <a:pPr eaLnBrk="1" hangingPunct="1"/>
            <a:r>
              <a:rPr lang="en-US" smtClean="0"/>
              <a:t>WBS Validation</a:t>
            </a:r>
          </a:p>
        </p:txBody>
      </p:sp>
      <p:sp>
        <p:nvSpPr>
          <p:cNvPr id="18438" name="Rectangle 3"/>
          <p:cNvSpPr>
            <a:spLocks noGrp="1" noChangeArrowheads="1"/>
          </p:cNvSpPr>
          <p:nvPr>
            <p:ph type="body" idx="4294967295"/>
          </p:nvPr>
        </p:nvSpPr>
        <p:spPr/>
        <p:txBody>
          <a:bodyPr/>
          <a:lstStyle/>
          <a:p>
            <a:pPr eaLnBrk="1" hangingPunct="1"/>
            <a:r>
              <a:rPr lang="en-US" sz="2800" smtClean="0"/>
              <a:t>When you believe that your WBS is complete, validate with a bottom up approach</a:t>
            </a:r>
          </a:p>
          <a:p>
            <a:pPr lvl="1" eaLnBrk="1" hangingPunct="1"/>
            <a:r>
              <a:rPr lang="en-US" sz="2400" smtClean="0"/>
              <a:t>For each WBS element that decomposes into activities (name is a verb phrase)</a:t>
            </a:r>
          </a:p>
          <a:p>
            <a:pPr lvl="2" eaLnBrk="1" hangingPunct="1"/>
            <a:r>
              <a:rPr lang="en-US" sz="2000" smtClean="0"/>
              <a:t>Ask the question: “If I had all the deliverables from all the activities, would this WBS element deliverable be complete?”</a:t>
            </a:r>
          </a:p>
          <a:p>
            <a:pPr lvl="2" eaLnBrk="1" hangingPunct="1"/>
            <a:r>
              <a:rPr lang="en-US" sz="2000" smtClean="0"/>
              <a:t>If yes, move on the next element</a:t>
            </a:r>
          </a:p>
          <a:p>
            <a:pPr lvl="2" eaLnBrk="1" hangingPunct="1"/>
            <a:r>
              <a:rPr lang="en-US" sz="2000" smtClean="0"/>
              <a:t>If no, add the missing activities</a:t>
            </a:r>
          </a:p>
          <a:p>
            <a:pPr lvl="1" eaLnBrk="1" hangingPunct="1"/>
            <a:r>
              <a:rPr lang="en-US" sz="2400" smtClean="0"/>
              <a:t>When the lowest level WBS elements are complete, move up 1 level and repeat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19459"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19460"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FC63C18F-836F-4396-A93A-32DDC74FB68E}" type="slidenum">
              <a:rPr lang="en-US" sz="1400">
                <a:latin typeface="Arial" charset="0"/>
              </a:rPr>
              <a:pPr algn="r" eaLnBrk="1" hangingPunct="1"/>
              <a:t>17</a:t>
            </a:fld>
            <a:endParaRPr lang="en-US" sz="1400">
              <a:latin typeface="Arial" charset="0"/>
            </a:endParaRPr>
          </a:p>
        </p:txBody>
      </p:sp>
      <p:sp>
        <p:nvSpPr>
          <p:cNvPr id="19461" name="Rectangle 2"/>
          <p:cNvSpPr>
            <a:spLocks noGrp="1" noChangeArrowheads="1"/>
          </p:cNvSpPr>
          <p:nvPr>
            <p:ph type="title" idx="4294967295"/>
          </p:nvPr>
        </p:nvSpPr>
        <p:spPr/>
        <p:txBody>
          <a:bodyPr/>
          <a:lstStyle/>
          <a:p>
            <a:pPr eaLnBrk="1" hangingPunct="1"/>
            <a:r>
              <a:rPr lang="en-US" smtClean="0"/>
              <a:t>WBS Validation (cont)</a:t>
            </a:r>
          </a:p>
        </p:txBody>
      </p:sp>
      <p:sp>
        <p:nvSpPr>
          <p:cNvPr id="19462" name="Rectangle 3"/>
          <p:cNvSpPr>
            <a:spLocks noGrp="1" noChangeArrowheads="1"/>
          </p:cNvSpPr>
          <p:nvPr>
            <p:ph type="body" idx="4294967295"/>
          </p:nvPr>
        </p:nvSpPr>
        <p:spPr>
          <a:xfrm>
            <a:off x="685800" y="1676400"/>
            <a:ext cx="8001000" cy="4495800"/>
          </a:xfrm>
        </p:spPr>
        <p:txBody>
          <a:bodyPr/>
          <a:lstStyle/>
          <a:p>
            <a:pPr eaLnBrk="1" hangingPunct="1">
              <a:lnSpc>
                <a:spcPct val="90000"/>
              </a:lnSpc>
            </a:pPr>
            <a:r>
              <a:rPr lang="en-US" sz="2800" smtClean="0"/>
              <a:t>This validation phase is very important. The chief cause of project overruns is unplanned work.</a:t>
            </a:r>
          </a:p>
          <a:p>
            <a:pPr lvl="1" eaLnBrk="1" hangingPunct="1">
              <a:lnSpc>
                <a:spcPct val="90000"/>
              </a:lnSpc>
            </a:pPr>
            <a:r>
              <a:rPr lang="en-US" sz="2400" smtClean="0"/>
              <a:t>The money and time to carry out “surprise” work, </a:t>
            </a:r>
            <a:r>
              <a:rPr lang="en-US" sz="2400" smtClean="0">
                <a:solidFill>
                  <a:schemeClr val="tx2"/>
                </a:solidFill>
              </a:rPr>
              <a:t>must come from somewhere</a:t>
            </a:r>
          </a:p>
          <a:p>
            <a:pPr lvl="1" eaLnBrk="1" hangingPunct="1">
              <a:lnSpc>
                <a:spcPct val="90000"/>
              </a:lnSpc>
            </a:pPr>
            <a:r>
              <a:rPr lang="en-US" sz="2400" smtClean="0">
                <a:solidFill>
                  <a:schemeClr val="tx2"/>
                </a:solidFill>
              </a:rPr>
              <a:t>Unlike Uncle Sugar, we can’t just “crank up the presses”</a:t>
            </a:r>
          </a:p>
          <a:p>
            <a:pPr eaLnBrk="1" hangingPunct="1">
              <a:lnSpc>
                <a:spcPct val="90000"/>
              </a:lnSpc>
            </a:pPr>
            <a:r>
              <a:rPr lang="en-US" sz="2800" smtClean="0"/>
              <a:t>When you have completed the bottom-up validation, ask the following question</a:t>
            </a:r>
          </a:p>
          <a:p>
            <a:pPr lvl="1" eaLnBrk="1" hangingPunct="1">
              <a:lnSpc>
                <a:spcPct val="90000"/>
              </a:lnSpc>
            </a:pPr>
            <a:r>
              <a:rPr lang="en-US" sz="2400" smtClean="0"/>
              <a:t>If I had all the deliverables, would I achieve the planned objectives for this project?</a:t>
            </a:r>
          </a:p>
          <a:p>
            <a:pPr lvl="1" eaLnBrk="1" hangingPunct="1">
              <a:lnSpc>
                <a:spcPct val="90000"/>
              </a:lnSpc>
            </a:pPr>
            <a:r>
              <a:rPr lang="en-US" sz="2400" smtClean="0"/>
              <a:t>If not, make another pass through the WBS, adding deliverables and activities as necessary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20483"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20484"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48443637-E34D-419E-AB3A-F60711F5BA32}" type="slidenum">
              <a:rPr lang="en-US" sz="1400">
                <a:latin typeface="Arial" charset="0"/>
              </a:rPr>
              <a:pPr algn="r" eaLnBrk="1" hangingPunct="1"/>
              <a:t>18</a:t>
            </a:fld>
            <a:endParaRPr lang="en-US" sz="1400">
              <a:latin typeface="Arial" charset="0"/>
            </a:endParaRPr>
          </a:p>
        </p:txBody>
      </p:sp>
      <p:sp>
        <p:nvSpPr>
          <p:cNvPr id="20485" name="Rectangle 2"/>
          <p:cNvSpPr>
            <a:spLocks noGrp="1" noChangeArrowheads="1"/>
          </p:cNvSpPr>
          <p:nvPr>
            <p:ph type="title" idx="4294967295"/>
          </p:nvPr>
        </p:nvSpPr>
        <p:spPr/>
        <p:txBody>
          <a:bodyPr/>
          <a:lstStyle/>
          <a:p>
            <a:pPr eaLnBrk="1" hangingPunct="1"/>
            <a:r>
              <a:rPr lang="en-US" smtClean="0"/>
              <a:t>Observations on the WBS</a:t>
            </a:r>
          </a:p>
        </p:txBody>
      </p:sp>
      <p:sp>
        <p:nvSpPr>
          <p:cNvPr id="20486" name="Rectangle 3"/>
          <p:cNvSpPr>
            <a:spLocks noGrp="1" noChangeArrowheads="1"/>
          </p:cNvSpPr>
          <p:nvPr>
            <p:ph type="body" idx="4294967295"/>
          </p:nvPr>
        </p:nvSpPr>
        <p:spPr/>
        <p:txBody>
          <a:bodyPr/>
          <a:lstStyle/>
          <a:p>
            <a:pPr eaLnBrk="1" hangingPunct="1"/>
            <a:r>
              <a:rPr lang="en-US" smtClean="0"/>
              <a:t>The driver for the WBS is the set of project deliverables</a:t>
            </a:r>
          </a:p>
          <a:p>
            <a:pPr lvl="1" eaLnBrk="1" hangingPunct="1"/>
            <a:r>
              <a:rPr lang="en-US" smtClean="0"/>
              <a:t>Focus on the deliverables</a:t>
            </a:r>
          </a:p>
          <a:p>
            <a:pPr lvl="2" eaLnBrk="1" hangingPunct="1"/>
            <a:r>
              <a:rPr lang="en-US" smtClean="0"/>
              <a:t>Then the activities that will produce them</a:t>
            </a:r>
          </a:p>
          <a:p>
            <a:pPr lvl="1" eaLnBrk="1" hangingPunct="1"/>
            <a:r>
              <a:rPr lang="en-US" smtClean="0"/>
              <a:t>While the activities are the heart of a project schedule</a:t>
            </a:r>
          </a:p>
          <a:p>
            <a:pPr lvl="2" eaLnBrk="1" hangingPunct="1"/>
            <a:r>
              <a:rPr lang="en-US" smtClean="0"/>
              <a:t>Ensure the project activities are directed toward project deliverables</a:t>
            </a:r>
          </a:p>
          <a:p>
            <a:pPr eaLnBrk="1" hangingPunct="1"/>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21507"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21508"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58084991-5C3E-45AA-B9AD-51C2AEF71ED6}" type="slidenum">
              <a:rPr lang="en-US" sz="1400">
                <a:latin typeface="Arial" charset="0"/>
              </a:rPr>
              <a:pPr algn="r" eaLnBrk="1" hangingPunct="1"/>
              <a:t>19</a:t>
            </a:fld>
            <a:endParaRPr lang="en-US" sz="1400">
              <a:latin typeface="Arial" charset="0"/>
            </a:endParaRPr>
          </a:p>
        </p:txBody>
      </p:sp>
      <p:sp>
        <p:nvSpPr>
          <p:cNvPr id="21509" name="Rectangle 2"/>
          <p:cNvSpPr>
            <a:spLocks noGrp="1" noChangeArrowheads="1"/>
          </p:cNvSpPr>
          <p:nvPr>
            <p:ph type="title" idx="4294967295"/>
          </p:nvPr>
        </p:nvSpPr>
        <p:spPr/>
        <p:txBody>
          <a:bodyPr/>
          <a:lstStyle/>
          <a:p>
            <a:pPr eaLnBrk="1" hangingPunct="1"/>
            <a:r>
              <a:rPr lang="en-US" smtClean="0"/>
              <a:t>Observations (cont)</a:t>
            </a:r>
          </a:p>
        </p:txBody>
      </p:sp>
      <p:sp>
        <p:nvSpPr>
          <p:cNvPr id="21510" name="Rectangle 3"/>
          <p:cNvSpPr>
            <a:spLocks noGrp="1" noChangeArrowheads="1"/>
          </p:cNvSpPr>
          <p:nvPr>
            <p:ph type="body" idx="4294967295"/>
          </p:nvPr>
        </p:nvSpPr>
        <p:spPr/>
        <p:txBody>
          <a:bodyPr/>
          <a:lstStyle/>
          <a:p>
            <a:pPr eaLnBrk="1" hangingPunct="1"/>
            <a:r>
              <a:rPr lang="en-US" smtClean="0"/>
              <a:t>It is easy to get involved with the WBS, and produce a very detailed WBS, with many levels</a:t>
            </a:r>
          </a:p>
          <a:p>
            <a:pPr eaLnBrk="1" hangingPunct="1"/>
            <a:r>
              <a:rPr lang="en-US" smtClean="0"/>
              <a:t>How many levels should there be?</a:t>
            </a:r>
          </a:p>
          <a:p>
            <a:pPr lvl="1" eaLnBrk="1" hangingPunct="1"/>
            <a:r>
              <a:rPr lang="en-US" smtClean="0"/>
              <a:t>Unless the project is very large, </a:t>
            </a:r>
          </a:p>
          <a:p>
            <a:pPr lvl="2" eaLnBrk="1" hangingPunct="1"/>
            <a:r>
              <a:rPr lang="en-US" smtClean="0"/>
              <a:t>5 is a good rule of thumb for the maximum levels </a:t>
            </a:r>
          </a:p>
          <a:p>
            <a:pPr lvl="2" eaLnBrk="1" hangingPunct="1"/>
            <a:r>
              <a:rPr lang="en-US" smtClean="0"/>
              <a:t>A small to medium project may need only 3 levels</a:t>
            </a:r>
          </a:p>
          <a:p>
            <a:pPr lvl="1" eaLnBrk="1" hangingPunct="1"/>
            <a:r>
              <a:rPr lang="en-US" smtClean="0"/>
              <a:t>Any more levels, and the details become too much to manage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4099"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4100"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3FB593CD-D0E8-4687-A546-0472641F687A}" type="slidenum">
              <a:rPr lang="en-US" sz="1400">
                <a:latin typeface="Arial" charset="0"/>
              </a:rPr>
              <a:pPr algn="r" eaLnBrk="1" hangingPunct="1"/>
              <a:t>2</a:t>
            </a:fld>
            <a:endParaRPr lang="en-US" sz="1400">
              <a:latin typeface="Arial" charset="0"/>
            </a:endParaRPr>
          </a:p>
        </p:txBody>
      </p:sp>
      <p:sp>
        <p:nvSpPr>
          <p:cNvPr id="4101" name="Rectangle 2"/>
          <p:cNvSpPr>
            <a:spLocks noGrp="1" noChangeArrowheads="1"/>
          </p:cNvSpPr>
          <p:nvPr>
            <p:ph type="title" idx="4294967295"/>
          </p:nvPr>
        </p:nvSpPr>
        <p:spPr/>
        <p:txBody>
          <a:bodyPr/>
          <a:lstStyle/>
          <a:p>
            <a:pPr eaLnBrk="1" hangingPunct="1"/>
            <a:r>
              <a:rPr lang="en-US" smtClean="0"/>
              <a:t>Lecture Overview</a:t>
            </a:r>
          </a:p>
        </p:txBody>
      </p:sp>
      <p:sp>
        <p:nvSpPr>
          <p:cNvPr id="4102" name="Rectangle 3"/>
          <p:cNvSpPr>
            <a:spLocks noGrp="1" noChangeArrowheads="1"/>
          </p:cNvSpPr>
          <p:nvPr>
            <p:ph type="body" idx="4294967295"/>
          </p:nvPr>
        </p:nvSpPr>
        <p:spPr/>
        <p:txBody>
          <a:bodyPr/>
          <a:lstStyle/>
          <a:p>
            <a:pPr eaLnBrk="1" hangingPunct="1"/>
            <a:r>
              <a:rPr lang="en-US" smtClean="0"/>
              <a:t>The Project Plan</a:t>
            </a:r>
          </a:p>
          <a:p>
            <a:pPr eaLnBrk="1" hangingPunct="1"/>
            <a:r>
              <a:rPr lang="en-US" smtClean="0"/>
              <a:t>Work Breakdown Structure</a:t>
            </a:r>
          </a:p>
          <a:p>
            <a:pPr eaLnBrk="1" hangingPunct="1"/>
            <a:r>
              <a:rPr lang="en-US" smtClean="0"/>
              <a:t>Introduction to Schedules</a:t>
            </a:r>
          </a:p>
          <a:p>
            <a:pPr eaLnBrk="1" hangingPunct="1"/>
            <a:r>
              <a:rPr lang="en-US" smtClean="0"/>
              <a:t>Project Vision Statements</a:t>
            </a:r>
          </a:p>
          <a:p>
            <a:pPr eaLnBrk="1" hangingPunct="1"/>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22531"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22532"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67C2BAD7-1604-45FE-8530-B479178A236D}" type="slidenum">
              <a:rPr lang="en-US" sz="1400">
                <a:latin typeface="Arial" charset="0"/>
              </a:rPr>
              <a:pPr algn="r" eaLnBrk="1" hangingPunct="1"/>
              <a:t>20</a:t>
            </a:fld>
            <a:endParaRPr lang="en-US" sz="1400">
              <a:latin typeface="Arial" charset="0"/>
            </a:endParaRPr>
          </a:p>
        </p:txBody>
      </p:sp>
      <p:sp>
        <p:nvSpPr>
          <p:cNvPr id="22533" name="Rectangle 2"/>
          <p:cNvSpPr>
            <a:spLocks noGrp="1" noChangeArrowheads="1"/>
          </p:cNvSpPr>
          <p:nvPr>
            <p:ph type="title" idx="4294967295"/>
          </p:nvPr>
        </p:nvSpPr>
        <p:spPr/>
        <p:txBody>
          <a:bodyPr/>
          <a:lstStyle/>
          <a:p>
            <a:pPr eaLnBrk="1" hangingPunct="1"/>
            <a:r>
              <a:rPr lang="en-US" smtClean="0"/>
              <a:t>Observations (cont)</a:t>
            </a:r>
          </a:p>
        </p:txBody>
      </p:sp>
      <p:sp>
        <p:nvSpPr>
          <p:cNvPr id="22534" name="Rectangle 3"/>
          <p:cNvSpPr>
            <a:spLocks noGrp="1" noChangeArrowheads="1"/>
          </p:cNvSpPr>
          <p:nvPr>
            <p:ph type="body" idx="4294967295"/>
          </p:nvPr>
        </p:nvSpPr>
        <p:spPr/>
        <p:txBody>
          <a:bodyPr/>
          <a:lstStyle/>
          <a:p>
            <a:pPr eaLnBrk="1" hangingPunct="1"/>
            <a:r>
              <a:rPr lang="en-US" smtClean="0"/>
              <a:t>Too many levels?</a:t>
            </a:r>
          </a:p>
          <a:p>
            <a:pPr lvl="1" eaLnBrk="1" hangingPunct="1"/>
            <a:r>
              <a:rPr lang="en-US" smtClean="0"/>
              <a:t>You may have defined work in too great a detail (activities too small)</a:t>
            </a:r>
          </a:p>
          <a:p>
            <a:pPr lvl="1" eaLnBrk="1" hangingPunct="1"/>
            <a:r>
              <a:rPr lang="en-US" smtClean="0"/>
              <a:t>A deliverable may be too broadly defined.  Break it up and spread it horizontally rather than vertically</a:t>
            </a:r>
          </a:p>
          <a:p>
            <a:pPr eaLnBrk="1" hangingPunct="1"/>
            <a:endParaRPr lang="en-US" smtClean="0"/>
          </a:p>
          <a:p>
            <a:pPr eaLnBrk="1" hangingPunct="1"/>
            <a:endParaRPr lang="en-US"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23555"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23556"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6766C5DB-7ED7-442A-8FF2-9E0D69ABC886}" type="slidenum">
              <a:rPr lang="en-US" sz="1400">
                <a:latin typeface="Arial" charset="0"/>
              </a:rPr>
              <a:pPr algn="r" eaLnBrk="1" hangingPunct="1"/>
              <a:t>21</a:t>
            </a:fld>
            <a:endParaRPr lang="en-US" sz="1400">
              <a:latin typeface="Arial" charset="0"/>
            </a:endParaRPr>
          </a:p>
        </p:txBody>
      </p:sp>
      <p:sp>
        <p:nvSpPr>
          <p:cNvPr id="23557" name="Rectangle 2"/>
          <p:cNvSpPr>
            <a:spLocks noGrp="1" noChangeArrowheads="1"/>
          </p:cNvSpPr>
          <p:nvPr>
            <p:ph type="title" idx="4294967295"/>
          </p:nvPr>
        </p:nvSpPr>
        <p:spPr/>
        <p:txBody>
          <a:bodyPr/>
          <a:lstStyle/>
          <a:p>
            <a:pPr eaLnBrk="1" hangingPunct="1"/>
            <a:r>
              <a:rPr lang="en-US" smtClean="0"/>
              <a:t> Amount of Detail</a:t>
            </a:r>
          </a:p>
        </p:txBody>
      </p:sp>
      <p:sp>
        <p:nvSpPr>
          <p:cNvPr id="23558" name="Rectangle 3"/>
          <p:cNvSpPr>
            <a:spLocks noGrp="1" noChangeArrowheads="1"/>
          </p:cNvSpPr>
          <p:nvPr>
            <p:ph type="body" idx="4294967295"/>
          </p:nvPr>
        </p:nvSpPr>
        <p:spPr/>
        <p:txBody>
          <a:bodyPr/>
          <a:lstStyle/>
          <a:p>
            <a:pPr eaLnBrk="1" hangingPunct="1"/>
            <a:r>
              <a:rPr lang="en-US" sz="2800" smtClean="0"/>
              <a:t>A common mistake is to include too much detail, too many tasks</a:t>
            </a:r>
          </a:p>
          <a:p>
            <a:pPr lvl="1" eaLnBrk="1" hangingPunct="1"/>
            <a:r>
              <a:rPr lang="en-US" sz="2400" smtClean="0"/>
              <a:t>It is all too easy to continue to decompose until you end up with a list of 1 hour tasks</a:t>
            </a:r>
          </a:p>
          <a:p>
            <a:pPr eaLnBrk="1" hangingPunct="1"/>
            <a:r>
              <a:rPr lang="en-US" sz="2800" smtClean="0"/>
              <a:t>What forces make this happen?</a:t>
            </a:r>
          </a:p>
          <a:p>
            <a:pPr lvl="1" eaLnBrk="1" hangingPunct="1"/>
            <a:r>
              <a:rPr lang="en-US" sz="2400" smtClean="0"/>
              <a:t>It makes the project manager feel that he is in control.</a:t>
            </a:r>
          </a:p>
          <a:p>
            <a:pPr lvl="2" eaLnBrk="1" hangingPunct="1"/>
            <a:r>
              <a:rPr lang="en-US" sz="2000" smtClean="0"/>
              <a:t>He has this “master list” of 37,481 items</a:t>
            </a:r>
          </a:p>
          <a:p>
            <a:pPr lvl="2" eaLnBrk="1" hangingPunct="1"/>
            <a:r>
              <a:rPr lang="en-US" sz="2000" smtClean="0"/>
              <a:t>As each one is completed, he checks it off</a:t>
            </a:r>
          </a:p>
          <a:p>
            <a:pPr lvl="2" eaLnBrk="1" hangingPunct="1"/>
            <a:r>
              <a:rPr lang="en-US" sz="2000" smtClean="0"/>
              <a:t>When the last item is checked, the project is completed </a:t>
            </a:r>
            <a:br>
              <a:rPr lang="en-US" sz="2000" smtClean="0"/>
            </a:br>
            <a:r>
              <a:rPr lang="en-US" sz="2000" smtClean="0"/>
              <a:t>(Yeah, right)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24579"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24580"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811FE393-3D70-411A-9D71-1EC13FBD25ED}" type="slidenum">
              <a:rPr lang="en-US" sz="1400">
                <a:latin typeface="Arial" charset="0"/>
              </a:rPr>
              <a:pPr algn="r" eaLnBrk="1" hangingPunct="1"/>
              <a:t>22</a:t>
            </a:fld>
            <a:endParaRPr lang="en-US" sz="1400">
              <a:latin typeface="Arial" charset="0"/>
            </a:endParaRPr>
          </a:p>
        </p:txBody>
      </p:sp>
      <p:sp>
        <p:nvSpPr>
          <p:cNvPr id="24581" name="Rectangle 2"/>
          <p:cNvSpPr>
            <a:spLocks noGrp="1" noChangeArrowheads="1"/>
          </p:cNvSpPr>
          <p:nvPr>
            <p:ph type="title" idx="4294967295"/>
          </p:nvPr>
        </p:nvSpPr>
        <p:spPr/>
        <p:txBody>
          <a:bodyPr/>
          <a:lstStyle/>
          <a:p>
            <a:pPr eaLnBrk="1" hangingPunct="1"/>
            <a:r>
              <a:rPr lang="en-US" smtClean="0"/>
              <a:t> Amount of Detail (cont)</a:t>
            </a:r>
          </a:p>
        </p:txBody>
      </p:sp>
      <p:sp>
        <p:nvSpPr>
          <p:cNvPr id="24582" name="Rectangle 3"/>
          <p:cNvSpPr>
            <a:spLocks noGrp="1" noChangeArrowheads="1"/>
          </p:cNvSpPr>
          <p:nvPr>
            <p:ph type="body" idx="4294967295"/>
          </p:nvPr>
        </p:nvSpPr>
        <p:spPr/>
        <p:txBody>
          <a:bodyPr/>
          <a:lstStyle/>
          <a:p>
            <a:pPr lvl="1" eaLnBrk="1" hangingPunct="1"/>
            <a:r>
              <a:rPr lang="en-US" smtClean="0"/>
              <a:t>Upper management interprets this as a sign that the project is under control</a:t>
            </a:r>
          </a:p>
          <a:p>
            <a:pPr lvl="1" eaLnBrk="1" hangingPunct="1"/>
            <a:r>
              <a:rPr lang="en-US" smtClean="0"/>
              <a:t>The customer is led to believe that the project manager has thought of everything</a:t>
            </a:r>
          </a:p>
          <a:p>
            <a:pPr lvl="2" eaLnBrk="1" hangingPunct="1"/>
            <a:r>
              <a:rPr lang="en-US" smtClean="0"/>
              <a:t>He hasn’t, no project manager can</a:t>
            </a:r>
          </a:p>
          <a:p>
            <a:pPr eaLnBrk="1" hangingPunct="1"/>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25603"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25604"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4EFB119E-8E75-4E92-9F4E-E009C714B429}" type="slidenum">
              <a:rPr lang="en-US" sz="1400">
                <a:latin typeface="Arial" charset="0"/>
              </a:rPr>
              <a:pPr algn="r" eaLnBrk="1" hangingPunct="1"/>
              <a:t>23</a:t>
            </a:fld>
            <a:endParaRPr lang="en-US" sz="1400">
              <a:latin typeface="Arial" charset="0"/>
            </a:endParaRPr>
          </a:p>
        </p:txBody>
      </p:sp>
      <p:sp>
        <p:nvSpPr>
          <p:cNvPr id="25605" name="Rectangle 2"/>
          <p:cNvSpPr>
            <a:spLocks noGrp="1" noChangeArrowheads="1"/>
          </p:cNvSpPr>
          <p:nvPr>
            <p:ph type="title" idx="4294967295"/>
          </p:nvPr>
        </p:nvSpPr>
        <p:spPr/>
        <p:txBody>
          <a:bodyPr/>
          <a:lstStyle/>
          <a:p>
            <a:pPr eaLnBrk="1" hangingPunct="1"/>
            <a:r>
              <a:rPr lang="en-US" smtClean="0"/>
              <a:t> Amount of Detail (cont)</a:t>
            </a:r>
          </a:p>
        </p:txBody>
      </p:sp>
      <p:sp>
        <p:nvSpPr>
          <p:cNvPr id="25606" name="Rectangle 3"/>
          <p:cNvSpPr>
            <a:spLocks noGrp="1" noChangeArrowheads="1"/>
          </p:cNvSpPr>
          <p:nvPr>
            <p:ph type="body" idx="4294967295"/>
          </p:nvPr>
        </p:nvSpPr>
        <p:spPr/>
        <p:txBody>
          <a:bodyPr/>
          <a:lstStyle/>
          <a:p>
            <a:pPr eaLnBrk="1" hangingPunct="1"/>
            <a:r>
              <a:rPr lang="en-US" sz="2800" smtClean="0"/>
              <a:t>Bad project manager, bad, bad</a:t>
            </a:r>
          </a:p>
          <a:p>
            <a:pPr lvl="1" eaLnBrk="1" hangingPunct="1"/>
            <a:r>
              <a:rPr lang="en-US" sz="2400" smtClean="0"/>
              <a:t>It encourages the project manager to micro-manage</a:t>
            </a:r>
          </a:p>
          <a:p>
            <a:pPr lvl="2" eaLnBrk="1" hangingPunct="1"/>
            <a:r>
              <a:rPr lang="en-US" sz="2000" smtClean="0"/>
              <a:t>Kills initiative of the team</a:t>
            </a:r>
          </a:p>
          <a:p>
            <a:pPr lvl="2" eaLnBrk="1" hangingPunct="1"/>
            <a:r>
              <a:rPr lang="en-US" sz="2000" smtClean="0"/>
              <a:t>Encourages reliance upon the manager rather than team members</a:t>
            </a:r>
          </a:p>
          <a:p>
            <a:pPr lvl="1" eaLnBrk="1" hangingPunct="1"/>
            <a:r>
              <a:rPr lang="en-US" sz="2400" smtClean="0"/>
              <a:t>Managers are more effective when they encourage people to reach objectives, not completing a list of tasks</a:t>
            </a:r>
          </a:p>
          <a:p>
            <a:pPr lvl="1" eaLnBrk="1" hangingPunct="1"/>
            <a:r>
              <a:rPr lang="en-US" sz="2400" smtClean="0"/>
              <a:t>The huge list is too hard to maintain</a:t>
            </a:r>
          </a:p>
          <a:p>
            <a:pPr lvl="2" eaLnBrk="1" hangingPunct="1"/>
            <a:r>
              <a:rPr lang="en-US" sz="2000" smtClean="0"/>
              <a:t>You do remember that we need to manage change?</a:t>
            </a:r>
          </a:p>
          <a:p>
            <a:pPr lvl="2" eaLnBrk="1" hangingPunct="1"/>
            <a:r>
              <a:rPr lang="en-US" sz="2000" smtClean="0"/>
              <a:t>When the crunch comes, the list will likely be abandoned because there isn’t enough time to do it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p:txBody>
          <a:bodyPr/>
          <a:lstStyle/>
          <a:p>
            <a:pPr eaLnBrk="1" hangingPunct="1"/>
            <a:r>
              <a:rPr lang="en-US" smtClean="0"/>
              <a:t>Reading Assignment</a:t>
            </a:r>
          </a:p>
        </p:txBody>
      </p:sp>
      <p:sp>
        <p:nvSpPr>
          <p:cNvPr id="26627" name="Content Placeholder 2"/>
          <p:cNvSpPr>
            <a:spLocks noGrp="1"/>
          </p:cNvSpPr>
          <p:nvPr>
            <p:ph idx="4294967295"/>
          </p:nvPr>
        </p:nvSpPr>
        <p:spPr/>
        <p:txBody>
          <a:bodyPr/>
          <a:lstStyle/>
          <a:p>
            <a:pPr eaLnBrk="1" hangingPunct="1"/>
            <a:r>
              <a:rPr lang="en-US" smtClean="0"/>
              <a:t>Before next time, read the paper at :</a:t>
            </a:r>
          </a:p>
          <a:p>
            <a:pPr eaLnBrk="1" hangingPunct="1">
              <a:buFontTx/>
              <a:buNone/>
            </a:pPr>
            <a:endParaRPr lang="en-US" smtClean="0"/>
          </a:p>
          <a:p>
            <a:pPr algn="ctr" eaLnBrk="1" hangingPunct="1">
              <a:buFontTx/>
              <a:buNone/>
            </a:pPr>
            <a:r>
              <a:rPr lang="en-US" smtClean="0">
                <a:hlinkClick r:id="rId2"/>
              </a:rPr>
              <a:t>Work Breakdown Structure</a:t>
            </a:r>
            <a:endParaRPr lang="en-US" smtClean="0"/>
          </a:p>
          <a:p>
            <a:pPr algn="ctr" eaLnBrk="1" hangingPunct="1">
              <a:buFontTx/>
              <a:buNone/>
            </a:pPr>
            <a:endParaRPr lang="en-US" smtClean="0"/>
          </a:p>
          <a:p>
            <a:pPr eaLnBrk="1" hangingPunct="1"/>
            <a:r>
              <a:rPr lang="en-US" smtClean="0"/>
              <a:t>Be prepared to discuss the paper</a:t>
            </a:r>
          </a:p>
        </p:txBody>
      </p:sp>
      <p:sp>
        <p:nvSpPr>
          <p:cNvPr id="26628"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26629"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26630"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44E22BDD-A681-409E-9525-C366973F163A}" type="slidenum">
              <a:rPr lang="en-US" sz="1400">
                <a:latin typeface="Arial" charset="0"/>
              </a:rPr>
              <a:pPr algn="r" eaLnBrk="1" hangingPunct="1"/>
              <a:t>24</a:t>
            </a:fld>
            <a:endParaRPr lang="en-US" sz="1400">
              <a:latin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27651"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27652"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93F16B48-39F6-4962-B359-A67DE7C24A31}" type="slidenum">
              <a:rPr lang="en-US" sz="1400">
                <a:latin typeface="Arial" charset="0"/>
              </a:rPr>
              <a:pPr algn="r" eaLnBrk="1" hangingPunct="1"/>
              <a:t>25</a:t>
            </a:fld>
            <a:endParaRPr lang="en-US" sz="1400">
              <a:latin typeface="Arial" charset="0"/>
            </a:endParaRPr>
          </a:p>
        </p:txBody>
      </p:sp>
      <p:sp>
        <p:nvSpPr>
          <p:cNvPr id="27653" name="Rectangle 2"/>
          <p:cNvSpPr>
            <a:spLocks noGrp="1" noChangeArrowheads="1"/>
          </p:cNvSpPr>
          <p:nvPr>
            <p:ph type="title" idx="4294967295"/>
          </p:nvPr>
        </p:nvSpPr>
        <p:spPr/>
        <p:txBody>
          <a:bodyPr/>
          <a:lstStyle/>
          <a:p>
            <a:pPr eaLnBrk="1" hangingPunct="1"/>
            <a:r>
              <a:rPr lang="en-US" smtClean="0"/>
              <a:t>A WBS Methodology </a:t>
            </a:r>
          </a:p>
        </p:txBody>
      </p:sp>
      <p:sp>
        <p:nvSpPr>
          <p:cNvPr id="27654" name="Rectangle 3"/>
          <p:cNvSpPr>
            <a:spLocks noGrp="1" noChangeArrowheads="1"/>
          </p:cNvSpPr>
          <p:nvPr>
            <p:ph type="body" idx="4294967295"/>
          </p:nvPr>
        </p:nvSpPr>
        <p:spPr/>
        <p:txBody>
          <a:bodyPr/>
          <a:lstStyle/>
          <a:p>
            <a:pPr eaLnBrk="1" hangingPunct="1">
              <a:lnSpc>
                <a:spcPct val="90000"/>
              </a:lnSpc>
            </a:pPr>
            <a:r>
              <a:rPr lang="en-US" sz="2400" smtClean="0"/>
              <a:t>A very effective method for producing the first draft of the WBS is to use blank sheets of paper, Magic Markers, tape, and a blank wall.  8 ½  X 11  size seems to work well</a:t>
            </a:r>
          </a:p>
          <a:p>
            <a:pPr eaLnBrk="1" hangingPunct="1">
              <a:lnSpc>
                <a:spcPct val="90000"/>
              </a:lnSpc>
            </a:pPr>
            <a:r>
              <a:rPr lang="en-US" sz="2400" smtClean="0"/>
              <a:t>For small groups, Post-It sheets on a table top can work</a:t>
            </a:r>
          </a:p>
          <a:p>
            <a:pPr lvl="1" eaLnBrk="1" hangingPunct="1">
              <a:lnSpc>
                <a:spcPct val="90000"/>
              </a:lnSpc>
            </a:pPr>
            <a:r>
              <a:rPr lang="en-US" sz="2000" smtClean="0"/>
              <a:t>Write the names of the major deliverables on the sheets, 1 per sheet</a:t>
            </a:r>
          </a:p>
          <a:p>
            <a:pPr eaLnBrk="1" hangingPunct="1">
              <a:lnSpc>
                <a:spcPct val="90000"/>
              </a:lnSpc>
            </a:pPr>
            <a:r>
              <a:rPr lang="en-US" sz="2400" smtClean="0"/>
              <a:t>If the deliverable is large, break it down, putting each part on a separate sheet, but don’t get carried away with too much detail.  Only decompose to a level, where you understand </a:t>
            </a:r>
          </a:p>
          <a:p>
            <a:pPr lvl="1" eaLnBrk="1" hangingPunct="1">
              <a:lnSpc>
                <a:spcPct val="90000"/>
              </a:lnSpc>
            </a:pPr>
            <a:r>
              <a:rPr lang="en-US" sz="2000" smtClean="0"/>
              <a:t>The activity necessary to produce it</a:t>
            </a:r>
          </a:p>
          <a:p>
            <a:pPr lvl="1" eaLnBrk="1" hangingPunct="1">
              <a:lnSpc>
                <a:spcPct val="90000"/>
              </a:lnSpc>
            </a:pPr>
            <a:r>
              <a:rPr lang="en-US" sz="2000" smtClean="0"/>
              <a:t>How to estimate the effort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28675"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28676"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D202919D-29E4-4AEE-A47C-F069409E85E9}" type="slidenum">
              <a:rPr lang="en-US" sz="1400">
                <a:latin typeface="Arial" charset="0"/>
              </a:rPr>
              <a:pPr algn="r" eaLnBrk="1" hangingPunct="1"/>
              <a:t>26</a:t>
            </a:fld>
            <a:endParaRPr lang="en-US" sz="1400">
              <a:latin typeface="Arial" charset="0"/>
            </a:endParaRPr>
          </a:p>
        </p:txBody>
      </p:sp>
      <p:sp>
        <p:nvSpPr>
          <p:cNvPr id="28677" name="Rectangle 2"/>
          <p:cNvSpPr>
            <a:spLocks noGrp="1" noChangeArrowheads="1"/>
          </p:cNvSpPr>
          <p:nvPr>
            <p:ph type="title" idx="4294967295"/>
          </p:nvPr>
        </p:nvSpPr>
        <p:spPr/>
        <p:txBody>
          <a:bodyPr/>
          <a:lstStyle/>
          <a:p>
            <a:pPr eaLnBrk="1" hangingPunct="1"/>
            <a:r>
              <a:rPr lang="en-US" smtClean="0"/>
              <a:t>A WBS Methodology (cont)</a:t>
            </a:r>
          </a:p>
        </p:txBody>
      </p:sp>
      <p:sp>
        <p:nvSpPr>
          <p:cNvPr id="28678" name="Rectangle 3"/>
          <p:cNvSpPr>
            <a:spLocks noGrp="1" noChangeArrowheads="1"/>
          </p:cNvSpPr>
          <p:nvPr>
            <p:ph type="body" idx="4294967295"/>
          </p:nvPr>
        </p:nvSpPr>
        <p:spPr/>
        <p:txBody>
          <a:bodyPr/>
          <a:lstStyle/>
          <a:p>
            <a:pPr eaLnBrk="1" hangingPunct="1"/>
            <a:r>
              <a:rPr lang="en-US" sz="2800" smtClean="0"/>
              <a:t>For each deliverable, describe the activities necessary to compete it</a:t>
            </a:r>
          </a:p>
          <a:p>
            <a:pPr lvl="1" eaLnBrk="1" hangingPunct="1"/>
            <a:r>
              <a:rPr lang="en-US" smtClean="0"/>
              <a:t>One activity per sheet</a:t>
            </a:r>
          </a:p>
          <a:p>
            <a:pPr lvl="2" eaLnBrk="1" hangingPunct="1"/>
            <a:r>
              <a:rPr lang="en-US" smtClean="0"/>
              <a:t>Check each activity to make sure that it meets the size criteria</a:t>
            </a:r>
          </a:p>
          <a:p>
            <a:pPr lvl="2" eaLnBrk="1" hangingPunct="1"/>
            <a:r>
              <a:rPr lang="en-US" smtClean="0"/>
              <a:t>1 to 8 man-weeks to complete</a:t>
            </a:r>
          </a:p>
          <a:p>
            <a:pPr lvl="1" eaLnBrk="1" hangingPunct="1"/>
            <a:r>
              <a:rPr lang="en-US" smtClean="0"/>
              <a:t>If it does not meet the criteria</a:t>
            </a:r>
          </a:p>
          <a:p>
            <a:pPr lvl="2" eaLnBrk="1" hangingPunct="1"/>
            <a:r>
              <a:rPr lang="en-US" smtClean="0"/>
              <a:t>Decompose or combine as necessary</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29699"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29700"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7341E5B9-5197-4567-94E0-8117963886CE}" type="slidenum">
              <a:rPr lang="en-US" sz="1400">
                <a:latin typeface="Arial" charset="0"/>
              </a:rPr>
              <a:pPr algn="r" eaLnBrk="1" hangingPunct="1"/>
              <a:t>27</a:t>
            </a:fld>
            <a:endParaRPr lang="en-US" sz="1400">
              <a:latin typeface="Arial" charset="0"/>
            </a:endParaRPr>
          </a:p>
        </p:txBody>
      </p:sp>
      <p:sp>
        <p:nvSpPr>
          <p:cNvPr id="29701" name="Rectangle 2"/>
          <p:cNvSpPr>
            <a:spLocks noGrp="1" noChangeArrowheads="1"/>
          </p:cNvSpPr>
          <p:nvPr>
            <p:ph type="title" idx="4294967295"/>
          </p:nvPr>
        </p:nvSpPr>
        <p:spPr/>
        <p:txBody>
          <a:bodyPr/>
          <a:lstStyle/>
          <a:p>
            <a:pPr eaLnBrk="1" hangingPunct="1"/>
            <a:r>
              <a:rPr lang="en-US" smtClean="0"/>
              <a:t>A WBS Methodology (cont)</a:t>
            </a:r>
          </a:p>
        </p:txBody>
      </p:sp>
      <p:sp>
        <p:nvSpPr>
          <p:cNvPr id="29702" name="Rectangle 3"/>
          <p:cNvSpPr>
            <a:spLocks noGrp="1" noChangeArrowheads="1"/>
          </p:cNvSpPr>
          <p:nvPr>
            <p:ph type="body" idx="4294967295"/>
          </p:nvPr>
        </p:nvSpPr>
        <p:spPr/>
        <p:txBody>
          <a:bodyPr/>
          <a:lstStyle/>
          <a:p>
            <a:pPr eaLnBrk="1" hangingPunct="1"/>
            <a:r>
              <a:rPr lang="en-US" smtClean="0"/>
              <a:t>Advantages</a:t>
            </a:r>
          </a:p>
          <a:p>
            <a:pPr lvl="1" eaLnBrk="1" hangingPunct="1"/>
            <a:r>
              <a:rPr lang="en-US" smtClean="0"/>
              <a:t>Easy to visualize the WBS</a:t>
            </a:r>
          </a:p>
          <a:p>
            <a:pPr lvl="1" eaLnBrk="1" hangingPunct="1"/>
            <a:r>
              <a:rPr lang="en-US" smtClean="0"/>
              <a:t>Your entire team can participate</a:t>
            </a:r>
          </a:p>
          <a:p>
            <a:pPr lvl="1" eaLnBrk="1" hangingPunct="1"/>
            <a:r>
              <a:rPr lang="en-US" smtClean="0"/>
              <a:t>Easy to rearrange items</a:t>
            </a:r>
          </a:p>
          <a:p>
            <a:pPr lvl="1" eaLnBrk="1" hangingPunct="1"/>
            <a:r>
              <a:rPr lang="en-US" smtClean="0"/>
              <a:t>Easy to combine or decompose items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30723"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30724"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3C3F4CB6-A1CD-40BF-980B-61DB2E89748F}" type="slidenum">
              <a:rPr lang="en-US" sz="1400">
                <a:latin typeface="Arial" charset="0"/>
              </a:rPr>
              <a:pPr algn="r" eaLnBrk="1" hangingPunct="1"/>
              <a:t>28</a:t>
            </a:fld>
            <a:endParaRPr lang="en-US" sz="1400">
              <a:latin typeface="Arial" charset="0"/>
            </a:endParaRPr>
          </a:p>
        </p:txBody>
      </p:sp>
      <p:sp>
        <p:nvSpPr>
          <p:cNvPr id="30725" name="Rectangle 2"/>
          <p:cNvSpPr>
            <a:spLocks noGrp="1" noChangeArrowheads="1"/>
          </p:cNvSpPr>
          <p:nvPr>
            <p:ph type="title" idx="4294967295"/>
          </p:nvPr>
        </p:nvSpPr>
        <p:spPr/>
        <p:txBody>
          <a:bodyPr/>
          <a:lstStyle/>
          <a:p>
            <a:pPr eaLnBrk="1" hangingPunct="1"/>
            <a:r>
              <a:rPr lang="en-US" smtClean="0"/>
              <a:t>Class Exercise</a:t>
            </a:r>
          </a:p>
        </p:txBody>
      </p:sp>
      <p:sp>
        <p:nvSpPr>
          <p:cNvPr id="30726" name="Rectangle 3"/>
          <p:cNvSpPr>
            <a:spLocks noGrp="1" noChangeArrowheads="1"/>
          </p:cNvSpPr>
          <p:nvPr>
            <p:ph type="body" idx="4294967295"/>
          </p:nvPr>
        </p:nvSpPr>
        <p:spPr/>
        <p:txBody>
          <a:bodyPr/>
          <a:lstStyle/>
          <a:p>
            <a:pPr eaLnBrk="1" hangingPunct="1">
              <a:lnSpc>
                <a:spcPct val="90000"/>
              </a:lnSpc>
            </a:pPr>
            <a:r>
              <a:rPr lang="en-US" sz="2800" smtClean="0"/>
              <a:t>For some time now, your spouse has wanted a garden shed.  Because you can never seem to find the time to build it, you decided to hire a contractor.  Prefab units do not appeal to your spouse.  You get bids from several local contractors and the cost is staggering.  You are bemoaning this sorry state of affairs to your neighbor, Wilson, when he suggests that you hire a group of neighborhood teenagers on a CPFF (Cost-Plus-Fixed-Fee) basis.  You talk to several of the teenagers, and they are interested.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31747"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31748"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8307CE61-B7F7-4C4C-A2FE-A23EAE616C53}" type="slidenum">
              <a:rPr lang="en-US" sz="1400">
                <a:latin typeface="Arial" charset="0"/>
              </a:rPr>
              <a:pPr algn="r" eaLnBrk="1" hangingPunct="1"/>
              <a:t>29</a:t>
            </a:fld>
            <a:endParaRPr lang="en-US" sz="1400">
              <a:latin typeface="Arial" charset="0"/>
            </a:endParaRPr>
          </a:p>
        </p:txBody>
      </p:sp>
      <p:sp>
        <p:nvSpPr>
          <p:cNvPr id="31749" name="Rectangle 2"/>
          <p:cNvSpPr>
            <a:spLocks noGrp="1" noChangeArrowheads="1"/>
          </p:cNvSpPr>
          <p:nvPr>
            <p:ph type="title" idx="4294967295"/>
          </p:nvPr>
        </p:nvSpPr>
        <p:spPr/>
        <p:txBody>
          <a:bodyPr/>
          <a:lstStyle/>
          <a:p>
            <a:pPr eaLnBrk="1" hangingPunct="1"/>
            <a:r>
              <a:rPr lang="en-US" smtClean="0"/>
              <a:t>Class Exercise (cont)</a:t>
            </a:r>
          </a:p>
        </p:txBody>
      </p:sp>
      <p:sp>
        <p:nvSpPr>
          <p:cNvPr id="31750" name="Rectangle 3"/>
          <p:cNvSpPr>
            <a:spLocks noGrp="1" noChangeArrowheads="1"/>
          </p:cNvSpPr>
          <p:nvPr>
            <p:ph type="body" idx="4294967295"/>
          </p:nvPr>
        </p:nvSpPr>
        <p:spPr/>
        <p:txBody>
          <a:bodyPr/>
          <a:lstStyle/>
          <a:p>
            <a:pPr eaLnBrk="1" hangingPunct="1">
              <a:lnSpc>
                <a:spcPct val="80000"/>
              </a:lnSpc>
            </a:pPr>
            <a:r>
              <a:rPr lang="en-US" sz="2800" smtClean="0"/>
              <a:t>Two problems arise:  you want to ensure that you get a quality product, and the teenagers are unable to finance the total cost of materials.  Fortunately, the uncle of one of the teenagers is the owner of  Bobarino’s Bodacious Building Bazaar and he is willing to extend limited credit to the team.  You decide to have the team create a work breakdown structure (WBS) to ensure a quality product.  Progress payments will be based upon the WBS.</a:t>
            </a:r>
          </a:p>
          <a:p>
            <a:pPr eaLnBrk="1" hangingPunct="1">
              <a:lnSpc>
                <a:spcPct val="80000"/>
              </a:lnSpc>
            </a:pPr>
            <a:r>
              <a:rPr lang="en-US" sz="2800" smtClean="0"/>
              <a:t>The purpose of this exercise is to produce a WBS that has a generous number of deliverable that you can use as a measure of when and how much to pay.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5123"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5124"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138A944C-9B3E-4F95-BCE6-8A31C59E878E}" type="slidenum">
              <a:rPr lang="en-US" sz="1400">
                <a:latin typeface="Arial" charset="0"/>
              </a:rPr>
              <a:pPr algn="r" eaLnBrk="1" hangingPunct="1"/>
              <a:t>3</a:t>
            </a:fld>
            <a:endParaRPr lang="en-US" sz="1400">
              <a:latin typeface="Arial" charset="0"/>
            </a:endParaRPr>
          </a:p>
        </p:txBody>
      </p:sp>
      <p:sp>
        <p:nvSpPr>
          <p:cNvPr id="5125" name="Rectangle 2"/>
          <p:cNvSpPr>
            <a:spLocks noGrp="1" noChangeArrowheads="1"/>
          </p:cNvSpPr>
          <p:nvPr>
            <p:ph type="title" idx="4294967295"/>
          </p:nvPr>
        </p:nvSpPr>
        <p:spPr/>
        <p:txBody>
          <a:bodyPr/>
          <a:lstStyle/>
          <a:p>
            <a:pPr eaLnBrk="1" hangingPunct="1"/>
            <a:r>
              <a:rPr lang="en-US" smtClean="0"/>
              <a:t>Introduction</a:t>
            </a:r>
          </a:p>
        </p:txBody>
      </p:sp>
      <p:sp>
        <p:nvSpPr>
          <p:cNvPr id="5126" name="Rectangle 3"/>
          <p:cNvSpPr>
            <a:spLocks noGrp="1" noChangeArrowheads="1"/>
          </p:cNvSpPr>
          <p:nvPr>
            <p:ph type="body" idx="4294967295"/>
          </p:nvPr>
        </p:nvSpPr>
        <p:spPr/>
        <p:txBody>
          <a:bodyPr/>
          <a:lstStyle/>
          <a:p>
            <a:pPr eaLnBrk="1" hangingPunct="1"/>
            <a:r>
              <a:rPr lang="en-US" smtClean="0"/>
              <a:t>Poor project management is one of the chief causes of project failure</a:t>
            </a:r>
          </a:p>
          <a:p>
            <a:pPr eaLnBrk="1" hangingPunct="1"/>
            <a:r>
              <a:rPr lang="en-US" smtClean="0"/>
              <a:t>What is project failure?</a:t>
            </a:r>
          </a:p>
          <a:p>
            <a:pPr eaLnBrk="1" hangingPunct="1"/>
            <a:r>
              <a:rPr lang="en-US" smtClean="0"/>
              <a:t>A major component of project management is planning</a:t>
            </a:r>
          </a:p>
          <a:p>
            <a:pPr eaLnBrk="1" hangingPunct="1"/>
            <a:r>
              <a:rPr lang="en-US" smtClean="0"/>
              <a:t>Good planning will not guarantee project success, but</a:t>
            </a:r>
          </a:p>
          <a:p>
            <a:pPr lvl="1" eaLnBrk="1" hangingPunct="1"/>
            <a:r>
              <a:rPr lang="en-US" smtClean="0"/>
              <a:t>Poor planning (or no planning) begets project failure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32771"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32772"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5A9B3106-0137-470B-B71A-BE18E874640D}" type="slidenum">
              <a:rPr lang="en-US" sz="1400">
                <a:latin typeface="Arial" charset="0"/>
              </a:rPr>
              <a:pPr algn="r" eaLnBrk="1" hangingPunct="1"/>
              <a:t>30</a:t>
            </a:fld>
            <a:endParaRPr lang="en-US" sz="1400">
              <a:latin typeface="Arial" charset="0"/>
            </a:endParaRPr>
          </a:p>
        </p:txBody>
      </p:sp>
      <p:sp>
        <p:nvSpPr>
          <p:cNvPr id="32773" name="Rectangle 2"/>
          <p:cNvSpPr>
            <a:spLocks noGrp="1" noChangeArrowheads="1"/>
          </p:cNvSpPr>
          <p:nvPr>
            <p:ph type="title" idx="4294967295"/>
          </p:nvPr>
        </p:nvSpPr>
        <p:spPr/>
        <p:txBody>
          <a:bodyPr/>
          <a:lstStyle/>
          <a:p>
            <a:pPr eaLnBrk="1" hangingPunct="1"/>
            <a:r>
              <a:rPr lang="en-US" smtClean="0"/>
              <a:t>Project Schedule Inputs</a:t>
            </a:r>
          </a:p>
        </p:txBody>
      </p:sp>
      <p:sp>
        <p:nvSpPr>
          <p:cNvPr id="32774" name="Rectangle 3"/>
          <p:cNvSpPr>
            <a:spLocks noGrp="1" noChangeArrowheads="1"/>
          </p:cNvSpPr>
          <p:nvPr>
            <p:ph type="body" idx="4294967295"/>
          </p:nvPr>
        </p:nvSpPr>
        <p:spPr/>
        <p:txBody>
          <a:bodyPr/>
          <a:lstStyle/>
          <a:p>
            <a:pPr eaLnBrk="1" hangingPunct="1"/>
            <a:r>
              <a:rPr lang="en-US" sz="2800" smtClean="0"/>
              <a:t>Project planning determines a project schedule based upon</a:t>
            </a:r>
          </a:p>
          <a:p>
            <a:pPr lvl="1" eaLnBrk="1" hangingPunct="1"/>
            <a:r>
              <a:rPr lang="en-US" sz="2400" smtClean="0"/>
              <a:t>Project constraints</a:t>
            </a:r>
          </a:p>
          <a:p>
            <a:pPr lvl="2" eaLnBrk="1" hangingPunct="1"/>
            <a:r>
              <a:rPr lang="en-US" sz="2000" smtClean="0"/>
              <a:t>Start date and Duration</a:t>
            </a:r>
          </a:p>
          <a:p>
            <a:pPr lvl="2" eaLnBrk="1" hangingPunct="1"/>
            <a:r>
              <a:rPr lang="en-US" sz="2000" smtClean="0"/>
              <a:t>Staff</a:t>
            </a:r>
          </a:p>
          <a:p>
            <a:pPr lvl="2" eaLnBrk="1" hangingPunct="1"/>
            <a:r>
              <a:rPr lang="en-US" sz="2000" smtClean="0"/>
              <a:t>Budget</a:t>
            </a:r>
          </a:p>
          <a:p>
            <a:pPr lvl="1" eaLnBrk="1" hangingPunct="1"/>
            <a:r>
              <a:rPr lang="en-US" sz="2400" smtClean="0"/>
              <a:t>Project parameters</a:t>
            </a:r>
          </a:p>
          <a:p>
            <a:pPr lvl="2" eaLnBrk="1" hangingPunct="1"/>
            <a:r>
              <a:rPr lang="en-US" sz="2000" smtClean="0"/>
              <a:t>Structure</a:t>
            </a:r>
          </a:p>
          <a:p>
            <a:pPr lvl="2" eaLnBrk="1" hangingPunct="1"/>
            <a:r>
              <a:rPr lang="en-US" sz="2000" smtClean="0"/>
              <a:t>Size</a:t>
            </a:r>
          </a:p>
          <a:p>
            <a:pPr lvl="2" eaLnBrk="1" hangingPunct="1"/>
            <a:r>
              <a:rPr lang="en-US" sz="2000" smtClean="0"/>
              <a:t>Functionality</a:t>
            </a:r>
          </a:p>
          <a:p>
            <a:pPr lvl="1" eaLnBrk="1" hangingPunct="1"/>
            <a:r>
              <a:rPr lang="en-US" sz="2400" smtClean="0"/>
              <a:t>Project milestones and deliverables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33795"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33796"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35832073-9757-4D7B-9BAB-2CA27AAA566A}" type="slidenum">
              <a:rPr lang="en-US" sz="1400">
                <a:latin typeface="Arial" charset="0"/>
              </a:rPr>
              <a:pPr algn="r" eaLnBrk="1" hangingPunct="1"/>
              <a:t>31</a:t>
            </a:fld>
            <a:endParaRPr lang="en-US" sz="1400">
              <a:latin typeface="Arial" charset="0"/>
            </a:endParaRPr>
          </a:p>
        </p:txBody>
      </p:sp>
      <p:sp>
        <p:nvSpPr>
          <p:cNvPr id="33797" name="Rectangle 2"/>
          <p:cNvSpPr>
            <a:spLocks noGrp="1" noChangeArrowheads="1"/>
          </p:cNvSpPr>
          <p:nvPr>
            <p:ph type="title" idx="4294967295"/>
          </p:nvPr>
        </p:nvSpPr>
        <p:spPr/>
        <p:txBody>
          <a:bodyPr/>
          <a:lstStyle/>
          <a:p>
            <a:pPr eaLnBrk="1" hangingPunct="1"/>
            <a:r>
              <a:rPr lang="en-US" smtClean="0"/>
              <a:t>Milestones</a:t>
            </a:r>
          </a:p>
        </p:txBody>
      </p:sp>
      <p:sp>
        <p:nvSpPr>
          <p:cNvPr id="33798" name="Rectangle 3"/>
          <p:cNvSpPr>
            <a:spLocks noGrp="1" noChangeArrowheads="1"/>
          </p:cNvSpPr>
          <p:nvPr>
            <p:ph type="body" idx="4294967295"/>
          </p:nvPr>
        </p:nvSpPr>
        <p:spPr/>
        <p:txBody>
          <a:bodyPr/>
          <a:lstStyle/>
          <a:p>
            <a:pPr eaLnBrk="1" hangingPunct="1"/>
            <a:r>
              <a:rPr lang="en-US" smtClean="0"/>
              <a:t>Major events that occur during the course of the project </a:t>
            </a:r>
          </a:p>
          <a:p>
            <a:pPr lvl="1" eaLnBrk="1" hangingPunct="1"/>
            <a:r>
              <a:rPr lang="en-US" smtClean="0"/>
              <a:t>Characteristics</a:t>
            </a:r>
          </a:p>
          <a:p>
            <a:pPr lvl="2" eaLnBrk="1" hangingPunct="1"/>
            <a:r>
              <a:rPr lang="en-US" smtClean="0"/>
              <a:t>Point in time – no duration</a:t>
            </a:r>
          </a:p>
          <a:p>
            <a:pPr lvl="2" eaLnBrk="1" hangingPunct="1"/>
            <a:r>
              <a:rPr lang="en-US" smtClean="0"/>
              <a:t>Represent major achievements during development</a:t>
            </a:r>
          </a:p>
          <a:p>
            <a:pPr lvl="2" eaLnBrk="1" hangingPunct="1"/>
            <a:r>
              <a:rPr lang="en-US" smtClean="0"/>
              <a:t>Of major interest to all stakeholders</a:t>
            </a:r>
          </a:p>
          <a:p>
            <a:pPr lvl="2" eaLnBrk="1" hangingPunct="1"/>
            <a:r>
              <a:rPr lang="en-US" smtClean="0"/>
              <a:t>Named in the </a:t>
            </a:r>
            <a:r>
              <a:rPr lang="en-US" smtClean="0">
                <a:solidFill>
                  <a:schemeClr val="tx2"/>
                </a:solidFill>
              </a:rPr>
              <a:t>past tense</a:t>
            </a:r>
            <a:r>
              <a:rPr lang="en-US" smtClean="0"/>
              <a:t> to indicate that it is not an ongoing activity</a:t>
            </a:r>
          </a:p>
          <a:p>
            <a:pPr lvl="3" eaLnBrk="1" hangingPunct="1"/>
            <a:r>
              <a:rPr lang="en-US" smtClean="0"/>
              <a:t>Acceptance Tests Started</a:t>
            </a:r>
          </a:p>
          <a:p>
            <a:pPr lvl="3" eaLnBrk="1" hangingPunct="1"/>
            <a:r>
              <a:rPr lang="en-US" smtClean="0"/>
              <a:t>Acceptance Tests Completed</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34819"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34820"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0AB4F8A5-9D58-4518-842E-A82D8A0E8581}" type="slidenum">
              <a:rPr lang="en-US" sz="1400">
                <a:latin typeface="Arial" charset="0"/>
              </a:rPr>
              <a:pPr algn="r" eaLnBrk="1" hangingPunct="1"/>
              <a:t>32</a:t>
            </a:fld>
            <a:endParaRPr lang="en-US" sz="1400">
              <a:latin typeface="Arial" charset="0"/>
            </a:endParaRPr>
          </a:p>
        </p:txBody>
      </p:sp>
      <p:sp>
        <p:nvSpPr>
          <p:cNvPr id="34821" name="Rectangle 2"/>
          <p:cNvSpPr>
            <a:spLocks noGrp="1" noChangeArrowheads="1"/>
          </p:cNvSpPr>
          <p:nvPr>
            <p:ph type="title" idx="4294967295"/>
          </p:nvPr>
        </p:nvSpPr>
        <p:spPr/>
        <p:txBody>
          <a:bodyPr/>
          <a:lstStyle/>
          <a:p>
            <a:pPr eaLnBrk="1" hangingPunct="1"/>
            <a:r>
              <a:rPr lang="en-US" smtClean="0"/>
              <a:t>Project Vision</a:t>
            </a:r>
          </a:p>
        </p:txBody>
      </p:sp>
      <p:sp>
        <p:nvSpPr>
          <p:cNvPr id="34822" name="Rectangle 3"/>
          <p:cNvSpPr>
            <a:spLocks noGrp="1" noChangeArrowheads="1"/>
          </p:cNvSpPr>
          <p:nvPr>
            <p:ph type="body" idx="4294967295"/>
          </p:nvPr>
        </p:nvSpPr>
        <p:spPr/>
        <p:txBody>
          <a:bodyPr/>
          <a:lstStyle/>
          <a:p>
            <a:pPr eaLnBrk="1" hangingPunct="1">
              <a:lnSpc>
                <a:spcPct val="90000"/>
              </a:lnSpc>
            </a:pPr>
            <a:r>
              <a:rPr lang="en-US" smtClean="0"/>
              <a:t>During the initial planning, the development team needs to produce a vision statement</a:t>
            </a:r>
          </a:p>
          <a:p>
            <a:pPr eaLnBrk="1" hangingPunct="1">
              <a:lnSpc>
                <a:spcPct val="90000"/>
              </a:lnSpc>
            </a:pPr>
            <a:r>
              <a:rPr lang="en-US" smtClean="0"/>
              <a:t>The purpose of the vision statement </a:t>
            </a:r>
          </a:p>
          <a:p>
            <a:pPr lvl="1" eaLnBrk="1" hangingPunct="1">
              <a:lnSpc>
                <a:spcPct val="90000"/>
              </a:lnSpc>
            </a:pPr>
            <a:r>
              <a:rPr lang="en-US" smtClean="0"/>
              <a:t>Keep the team efforts directed by providing a common set of objectives</a:t>
            </a:r>
          </a:p>
          <a:p>
            <a:pPr eaLnBrk="1" hangingPunct="1">
              <a:lnSpc>
                <a:spcPct val="90000"/>
              </a:lnSpc>
            </a:pPr>
            <a:r>
              <a:rPr lang="en-US" smtClean="0"/>
              <a:t>A study of 75 teams found that</a:t>
            </a:r>
          </a:p>
          <a:p>
            <a:pPr lvl="1" eaLnBrk="1" hangingPunct="1">
              <a:lnSpc>
                <a:spcPct val="90000"/>
              </a:lnSpc>
            </a:pPr>
            <a:r>
              <a:rPr lang="en-US" smtClean="0"/>
              <a:t>In every instance where the team was successful, the team had a clear understanding of its objectives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35843"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35844"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3BBE2A0F-26E7-46E6-B49C-402F6BBAB267}" type="slidenum">
              <a:rPr lang="en-US" sz="1400">
                <a:latin typeface="Arial" charset="0"/>
              </a:rPr>
              <a:pPr algn="r" eaLnBrk="1" hangingPunct="1"/>
              <a:t>33</a:t>
            </a:fld>
            <a:endParaRPr lang="en-US" sz="1400">
              <a:latin typeface="Arial" charset="0"/>
            </a:endParaRPr>
          </a:p>
        </p:txBody>
      </p:sp>
      <p:sp>
        <p:nvSpPr>
          <p:cNvPr id="35845" name="Rectangle 2"/>
          <p:cNvSpPr>
            <a:spLocks noGrp="1" noChangeArrowheads="1"/>
          </p:cNvSpPr>
          <p:nvPr>
            <p:ph type="title" idx="4294967295"/>
          </p:nvPr>
        </p:nvSpPr>
        <p:spPr>
          <a:xfrm>
            <a:off x="228600" y="228600"/>
            <a:ext cx="8534400" cy="762000"/>
          </a:xfrm>
        </p:spPr>
        <p:txBody>
          <a:bodyPr/>
          <a:lstStyle/>
          <a:p>
            <a:pPr eaLnBrk="1" hangingPunct="1"/>
            <a:r>
              <a:rPr lang="en-US" sz="4000" smtClean="0"/>
              <a:t>Characteristics of a Vision Statement</a:t>
            </a:r>
          </a:p>
        </p:txBody>
      </p:sp>
      <p:sp>
        <p:nvSpPr>
          <p:cNvPr id="35846" name="Rectangle 3"/>
          <p:cNvSpPr>
            <a:spLocks noGrp="1" noChangeArrowheads="1"/>
          </p:cNvSpPr>
          <p:nvPr>
            <p:ph type="body" idx="4294967295"/>
          </p:nvPr>
        </p:nvSpPr>
        <p:spPr/>
        <p:txBody>
          <a:bodyPr/>
          <a:lstStyle/>
          <a:p>
            <a:pPr eaLnBrk="1" hangingPunct="1">
              <a:lnSpc>
                <a:spcPct val="90000"/>
              </a:lnSpc>
            </a:pPr>
            <a:r>
              <a:rPr lang="en-US" sz="2800" smtClean="0"/>
              <a:t>Should be focused</a:t>
            </a:r>
          </a:p>
          <a:p>
            <a:pPr lvl="1" eaLnBrk="1" hangingPunct="1">
              <a:lnSpc>
                <a:spcPct val="90000"/>
              </a:lnSpc>
            </a:pPr>
            <a:r>
              <a:rPr lang="en-US" sz="2400" smtClean="0"/>
              <a:t>Keeps the team directed</a:t>
            </a:r>
          </a:p>
          <a:p>
            <a:pPr lvl="1" eaLnBrk="1" hangingPunct="1">
              <a:lnSpc>
                <a:spcPct val="90000"/>
              </a:lnSpc>
            </a:pPr>
            <a:r>
              <a:rPr lang="en-US" sz="2400" smtClean="0"/>
              <a:t>Avoids expending effort on interesting, but non-productive, bells and whistles</a:t>
            </a:r>
          </a:p>
          <a:p>
            <a:pPr lvl="1" eaLnBrk="1" hangingPunct="1">
              <a:lnSpc>
                <a:spcPct val="90000"/>
              </a:lnSpc>
            </a:pPr>
            <a:r>
              <a:rPr lang="en-US" sz="2400" smtClean="0"/>
              <a:t>Hard to develop a team spirit if the team members don’t share a common vision</a:t>
            </a:r>
          </a:p>
          <a:p>
            <a:pPr eaLnBrk="1" hangingPunct="1">
              <a:lnSpc>
                <a:spcPct val="90000"/>
              </a:lnSpc>
            </a:pPr>
            <a:r>
              <a:rPr lang="en-US" sz="2800" smtClean="0"/>
              <a:t>Should be elevating</a:t>
            </a:r>
          </a:p>
          <a:p>
            <a:pPr lvl="1" eaLnBrk="1" hangingPunct="1">
              <a:lnSpc>
                <a:spcPct val="90000"/>
              </a:lnSpc>
            </a:pPr>
            <a:r>
              <a:rPr lang="en-US" sz="2400" smtClean="0"/>
              <a:t>Teams need a challenge</a:t>
            </a:r>
          </a:p>
          <a:p>
            <a:pPr lvl="1" eaLnBrk="1" hangingPunct="1">
              <a:lnSpc>
                <a:spcPct val="90000"/>
              </a:lnSpc>
            </a:pPr>
            <a:r>
              <a:rPr lang="en-US" sz="2400" smtClean="0"/>
              <a:t>No one can get “pumped” by a weak vision statement</a:t>
            </a:r>
          </a:p>
          <a:p>
            <a:pPr lvl="1" eaLnBrk="1" hangingPunct="1">
              <a:lnSpc>
                <a:spcPct val="90000"/>
              </a:lnSpc>
            </a:pPr>
            <a:r>
              <a:rPr lang="en-US" sz="2400" smtClean="0"/>
              <a:t>Compare</a:t>
            </a:r>
          </a:p>
          <a:p>
            <a:pPr lvl="2" eaLnBrk="1" hangingPunct="1">
              <a:lnSpc>
                <a:spcPct val="90000"/>
              </a:lnSpc>
            </a:pPr>
            <a:r>
              <a:rPr lang="en-US" sz="2000" smtClean="0"/>
              <a:t>We’re number two and that’s okay with us</a:t>
            </a:r>
          </a:p>
          <a:p>
            <a:pPr lvl="2" eaLnBrk="1" hangingPunct="1">
              <a:lnSpc>
                <a:spcPct val="90000"/>
              </a:lnSpc>
            </a:pPr>
            <a:r>
              <a:rPr lang="en-US" sz="2000" smtClean="0"/>
              <a:t>We’re number two and we try harder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36867"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36868"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266C1CD7-685F-445B-A5FE-B0DE34A92A23}" type="slidenum">
              <a:rPr lang="en-US" sz="1400">
                <a:latin typeface="Arial" charset="0"/>
              </a:rPr>
              <a:pPr algn="r" eaLnBrk="1" hangingPunct="1"/>
              <a:t>34</a:t>
            </a:fld>
            <a:endParaRPr lang="en-US" sz="1400">
              <a:latin typeface="Arial" charset="0"/>
            </a:endParaRPr>
          </a:p>
        </p:txBody>
      </p:sp>
      <p:sp>
        <p:nvSpPr>
          <p:cNvPr id="36869" name="Rectangle 2"/>
          <p:cNvSpPr>
            <a:spLocks noGrp="1" noChangeArrowheads="1"/>
          </p:cNvSpPr>
          <p:nvPr>
            <p:ph type="title" idx="4294967295"/>
          </p:nvPr>
        </p:nvSpPr>
        <p:spPr/>
        <p:txBody>
          <a:bodyPr/>
          <a:lstStyle/>
          <a:p>
            <a:pPr eaLnBrk="1" hangingPunct="1"/>
            <a:r>
              <a:rPr lang="en-US" smtClean="0"/>
              <a:t>Vision Statement (cont)</a:t>
            </a:r>
          </a:p>
        </p:txBody>
      </p:sp>
      <p:sp>
        <p:nvSpPr>
          <p:cNvPr id="36870" name="Rectangle 3"/>
          <p:cNvSpPr>
            <a:spLocks noGrp="1" noChangeArrowheads="1"/>
          </p:cNvSpPr>
          <p:nvPr>
            <p:ph type="body" idx="4294967295"/>
          </p:nvPr>
        </p:nvSpPr>
        <p:spPr/>
        <p:txBody>
          <a:bodyPr/>
          <a:lstStyle/>
          <a:p>
            <a:pPr lvl="1" eaLnBrk="1" hangingPunct="1"/>
            <a:r>
              <a:rPr lang="en-US" smtClean="0"/>
              <a:t>Must be achievable</a:t>
            </a:r>
          </a:p>
          <a:p>
            <a:pPr lvl="2" eaLnBrk="1" hangingPunct="1"/>
            <a:r>
              <a:rPr lang="en-US" smtClean="0"/>
              <a:t>Setting impossibly high goals can be effective for some professions</a:t>
            </a:r>
          </a:p>
          <a:p>
            <a:pPr lvl="3" eaLnBrk="1" hangingPunct="1"/>
            <a:r>
              <a:rPr lang="en-US" smtClean="0"/>
              <a:t>Sales</a:t>
            </a:r>
          </a:p>
          <a:p>
            <a:pPr lvl="3" eaLnBrk="1" hangingPunct="1"/>
            <a:r>
              <a:rPr lang="en-US" smtClean="0"/>
              <a:t>Marketing</a:t>
            </a:r>
          </a:p>
          <a:p>
            <a:pPr lvl="2" eaLnBrk="1" hangingPunct="1"/>
            <a:r>
              <a:rPr lang="en-US" smtClean="0"/>
              <a:t>For computer professionals impossibly high goals tends not to work well</a:t>
            </a:r>
          </a:p>
          <a:p>
            <a:pPr lvl="3" eaLnBrk="1" hangingPunct="1"/>
            <a:r>
              <a:rPr lang="en-US" smtClean="0"/>
              <a:t>Morale drops</a:t>
            </a:r>
          </a:p>
          <a:p>
            <a:pPr lvl="3" eaLnBrk="1" hangingPunct="1"/>
            <a:r>
              <a:rPr lang="en-US" smtClean="0"/>
              <a:t>Motivation drops</a:t>
            </a:r>
          </a:p>
          <a:p>
            <a:pPr lvl="3" eaLnBrk="1" hangingPunct="1"/>
            <a:r>
              <a:rPr lang="en-US" smtClean="0"/>
              <a:t>Team member look for another project</a:t>
            </a:r>
          </a:p>
          <a:p>
            <a:pPr eaLnBrk="1" hangingPunct="1"/>
            <a:endParaRPr lang="en-US"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37891"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37892"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DC52FB71-9A80-4793-9F68-677FD0F182AE}" type="slidenum">
              <a:rPr lang="en-US" sz="1400">
                <a:latin typeface="Arial" charset="0"/>
              </a:rPr>
              <a:pPr algn="r" eaLnBrk="1" hangingPunct="1"/>
              <a:t>35</a:t>
            </a:fld>
            <a:endParaRPr lang="en-US" sz="1400">
              <a:latin typeface="Arial" charset="0"/>
            </a:endParaRPr>
          </a:p>
        </p:txBody>
      </p:sp>
      <p:sp>
        <p:nvSpPr>
          <p:cNvPr id="37893" name="Rectangle 2"/>
          <p:cNvSpPr>
            <a:spLocks noGrp="1" noChangeArrowheads="1"/>
          </p:cNvSpPr>
          <p:nvPr>
            <p:ph type="title" idx="4294967295"/>
          </p:nvPr>
        </p:nvSpPr>
        <p:spPr/>
        <p:txBody>
          <a:bodyPr/>
          <a:lstStyle/>
          <a:p>
            <a:pPr eaLnBrk="1" hangingPunct="1"/>
            <a:r>
              <a:rPr lang="en-US" smtClean="0"/>
              <a:t>Microsoft Example</a:t>
            </a:r>
          </a:p>
        </p:txBody>
      </p:sp>
      <p:sp>
        <p:nvSpPr>
          <p:cNvPr id="37894" name="Rectangle 3"/>
          <p:cNvSpPr>
            <a:spLocks noGrp="1" noChangeArrowheads="1"/>
          </p:cNvSpPr>
          <p:nvPr>
            <p:ph type="body" idx="4294967295"/>
          </p:nvPr>
        </p:nvSpPr>
        <p:spPr/>
        <p:txBody>
          <a:bodyPr/>
          <a:lstStyle/>
          <a:p>
            <a:pPr eaLnBrk="1" hangingPunct="1">
              <a:lnSpc>
                <a:spcPct val="90000"/>
              </a:lnSpc>
            </a:pPr>
            <a:r>
              <a:rPr lang="en-US" sz="2400" smtClean="0"/>
              <a:t>Steve McConnell gives the following example</a:t>
            </a:r>
          </a:p>
          <a:p>
            <a:pPr eaLnBrk="1" hangingPunct="1">
              <a:lnSpc>
                <a:spcPct val="90000"/>
              </a:lnSpc>
            </a:pPr>
            <a:r>
              <a:rPr lang="en-US" sz="2400" smtClean="0"/>
              <a:t> Initial Vision Statement for MS Word</a:t>
            </a:r>
          </a:p>
          <a:p>
            <a:pPr lvl="1" eaLnBrk="1" hangingPunct="1">
              <a:lnSpc>
                <a:spcPct val="90000"/>
              </a:lnSpc>
            </a:pPr>
            <a:r>
              <a:rPr lang="en-US" sz="2000" smtClean="0"/>
              <a:t>Create the world’s best word processor</a:t>
            </a:r>
          </a:p>
          <a:p>
            <a:pPr lvl="1" eaLnBrk="1" hangingPunct="1">
              <a:lnSpc>
                <a:spcPct val="90000"/>
              </a:lnSpc>
            </a:pPr>
            <a:r>
              <a:rPr lang="en-US" sz="2000" smtClean="0"/>
              <a:t>Provides no guidance regarding which features should be included and which features should be excluded</a:t>
            </a:r>
          </a:p>
          <a:p>
            <a:pPr lvl="1" eaLnBrk="1" hangingPunct="1">
              <a:lnSpc>
                <a:spcPct val="90000"/>
              </a:lnSpc>
            </a:pPr>
            <a:r>
              <a:rPr lang="en-US" sz="2000" smtClean="0"/>
              <a:t>Obviously the world’s best word processor will have all features</a:t>
            </a:r>
          </a:p>
          <a:p>
            <a:pPr lvl="1" eaLnBrk="1" hangingPunct="1">
              <a:lnSpc>
                <a:spcPct val="90000"/>
              </a:lnSpc>
            </a:pPr>
            <a:r>
              <a:rPr lang="en-US" sz="2000" smtClean="0"/>
              <a:t>Crippled the Word Version 1.0 team</a:t>
            </a:r>
          </a:p>
          <a:p>
            <a:pPr lvl="2" eaLnBrk="1" hangingPunct="1">
              <a:lnSpc>
                <a:spcPct val="90000"/>
              </a:lnSpc>
            </a:pPr>
            <a:r>
              <a:rPr lang="en-US" sz="1800" smtClean="0"/>
              <a:t>4 years late in delivery</a:t>
            </a:r>
          </a:p>
          <a:p>
            <a:pPr eaLnBrk="1" hangingPunct="1">
              <a:lnSpc>
                <a:spcPct val="90000"/>
              </a:lnSpc>
            </a:pPr>
            <a:r>
              <a:rPr lang="en-US" sz="2400" smtClean="0"/>
              <a:t>McConnell suggest a more useful vision statement</a:t>
            </a:r>
          </a:p>
          <a:p>
            <a:pPr lvl="1" eaLnBrk="1" hangingPunct="1">
              <a:lnSpc>
                <a:spcPct val="90000"/>
              </a:lnSpc>
            </a:pPr>
            <a:r>
              <a:rPr lang="en-US" sz="2000" smtClean="0"/>
              <a:t>Create the world’s easiest-to-use word processor</a:t>
            </a:r>
          </a:p>
          <a:p>
            <a:pPr lvl="1" eaLnBrk="1" hangingPunct="1">
              <a:lnSpc>
                <a:spcPct val="90000"/>
              </a:lnSpc>
            </a:pPr>
            <a:r>
              <a:rPr lang="en-US" sz="2000" smtClean="0"/>
              <a:t>Just as elevating</a:t>
            </a:r>
          </a:p>
          <a:p>
            <a:pPr lvl="1" eaLnBrk="1" hangingPunct="1">
              <a:lnSpc>
                <a:spcPct val="90000"/>
              </a:lnSpc>
            </a:pPr>
            <a:r>
              <a:rPr lang="en-US" sz="2000" smtClean="0"/>
              <a:t>But provides a basis for excluding features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38915"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38916"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80862CEC-3A36-4DA2-97A6-65C524BDF48D}" type="slidenum">
              <a:rPr lang="en-US" sz="1400">
                <a:latin typeface="Arial" charset="0"/>
              </a:rPr>
              <a:pPr algn="r" eaLnBrk="1" hangingPunct="1"/>
              <a:t>36</a:t>
            </a:fld>
            <a:endParaRPr lang="en-US" sz="1400">
              <a:latin typeface="Arial" charset="0"/>
            </a:endParaRPr>
          </a:p>
        </p:txBody>
      </p:sp>
      <p:sp>
        <p:nvSpPr>
          <p:cNvPr id="38917" name="Rectangle 2"/>
          <p:cNvSpPr>
            <a:spLocks noGrp="1" noChangeArrowheads="1"/>
          </p:cNvSpPr>
          <p:nvPr>
            <p:ph type="title" idx="4294967295"/>
          </p:nvPr>
        </p:nvSpPr>
        <p:spPr/>
        <p:txBody>
          <a:bodyPr/>
          <a:lstStyle/>
          <a:p>
            <a:pPr eaLnBrk="1" hangingPunct="1"/>
            <a:r>
              <a:rPr lang="en-US" smtClean="0"/>
              <a:t>Vision Statement Template</a:t>
            </a:r>
          </a:p>
        </p:txBody>
      </p:sp>
      <p:sp>
        <p:nvSpPr>
          <p:cNvPr id="38918" name="Rectangle 3"/>
          <p:cNvSpPr>
            <a:spLocks noGrp="1" noChangeArrowheads="1"/>
          </p:cNvSpPr>
          <p:nvPr>
            <p:ph type="body" idx="4294967295"/>
          </p:nvPr>
        </p:nvSpPr>
        <p:spPr>
          <a:xfrm>
            <a:off x="685800" y="1676400"/>
            <a:ext cx="8153400" cy="4495800"/>
          </a:xfrm>
        </p:spPr>
        <p:txBody>
          <a:bodyPr/>
          <a:lstStyle/>
          <a:p>
            <a:pPr eaLnBrk="1" hangingPunct="1"/>
            <a:r>
              <a:rPr lang="en-US" sz="2800" smtClean="0"/>
              <a:t>A template based on the following keywords yields a starting point for a complete, vision statement (Weigers 2003, p85)</a:t>
            </a:r>
          </a:p>
          <a:p>
            <a:pPr lvl="1" eaLnBrk="1" hangingPunct="1"/>
            <a:r>
              <a:rPr lang="en-US" sz="2400" smtClean="0"/>
              <a:t>For	[</a:t>
            </a:r>
            <a:r>
              <a:rPr lang="en-US" sz="2400" i="1" smtClean="0"/>
              <a:t>target customer</a:t>
            </a:r>
            <a:r>
              <a:rPr lang="en-US" sz="2400" smtClean="0"/>
              <a:t>]</a:t>
            </a:r>
          </a:p>
          <a:p>
            <a:pPr lvl="1" eaLnBrk="1" hangingPunct="1"/>
            <a:r>
              <a:rPr lang="en-US" sz="2400" smtClean="0"/>
              <a:t>Who	[</a:t>
            </a:r>
            <a:r>
              <a:rPr lang="en-US" sz="2400" i="1" smtClean="0"/>
              <a:t>statement of need or opportunity</a:t>
            </a:r>
            <a:r>
              <a:rPr lang="en-US" sz="2400" smtClean="0"/>
              <a:t>]</a:t>
            </a:r>
          </a:p>
          <a:p>
            <a:pPr lvl="1" eaLnBrk="1" hangingPunct="1"/>
            <a:r>
              <a:rPr lang="en-US" sz="2400" smtClean="0"/>
              <a:t>The	[</a:t>
            </a:r>
            <a:r>
              <a:rPr lang="en-US" sz="2400" i="1" smtClean="0"/>
              <a:t>product name</a:t>
            </a:r>
            <a:r>
              <a:rPr lang="en-US" sz="2400" smtClean="0"/>
              <a:t>]</a:t>
            </a:r>
          </a:p>
          <a:p>
            <a:pPr lvl="1" eaLnBrk="1" hangingPunct="1"/>
            <a:r>
              <a:rPr lang="en-US" sz="2400" smtClean="0"/>
              <a:t>Is	[</a:t>
            </a:r>
            <a:r>
              <a:rPr lang="en-US" sz="2400" i="1" smtClean="0"/>
              <a:t>a product category</a:t>
            </a:r>
            <a:r>
              <a:rPr lang="en-US" sz="2400" smtClean="0"/>
              <a:t>]</a:t>
            </a:r>
          </a:p>
          <a:p>
            <a:pPr lvl="1" eaLnBrk="1" hangingPunct="1"/>
            <a:r>
              <a:rPr lang="en-US" sz="2400" smtClean="0"/>
              <a:t>That	[</a:t>
            </a:r>
            <a:r>
              <a:rPr lang="en-US" sz="2400" i="1" smtClean="0"/>
              <a:t>key benefit, compelling reason to buy</a:t>
            </a:r>
            <a:r>
              <a:rPr lang="en-US" sz="2400" smtClean="0"/>
              <a:t>]</a:t>
            </a:r>
          </a:p>
          <a:p>
            <a:pPr lvl="1" eaLnBrk="1" hangingPunct="1"/>
            <a:r>
              <a:rPr lang="en-US" sz="2400" smtClean="0"/>
              <a:t>Unlike	[</a:t>
            </a:r>
            <a:r>
              <a:rPr lang="en-US" sz="2400" i="1" smtClean="0"/>
              <a:t>primary competition or current system</a:t>
            </a:r>
            <a:r>
              <a:rPr lang="en-US" sz="2400" smtClean="0"/>
              <a:t>]</a:t>
            </a:r>
          </a:p>
          <a:p>
            <a:pPr lvl="1" eaLnBrk="1" hangingPunct="1"/>
            <a:r>
              <a:rPr lang="en-US" sz="2400" smtClean="0"/>
              <a:t>Our Product	[</a:t>
            </a:r>
            <a:r>
              <a:rPr lang="en-US" sz="2400" i="1" smtClean="0"/>
              <a:t>statement of advantages of new product</a:t>
            </a:r>
            <a:r>
              <a:rPr lang="en-US" sz="2400" smtClean="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39939"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39940"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502B2F01-AB26-420F-8434-1366D4D6AF3A}" type="slidenum">
              <a:rPr lang="en-US" sz="1400">
                <a:latin typeface="Arial" charset="0"/>
              </a:rPr>
              <a:pPr algn="r" eaLnBrk="1" hangingPunct="1"/>
              <a:t>37</a:t>
            </a:fld>
            <a:endParaRPr lang="en-US" sz="1400">
              <a:latin typeface="Arial" charset="0"/>
            </a:endParaRPr>
          </a:p>
        </p:txBody>
      </p:sp>
      <p:sp>
        <p:nvSpPr>
          <p:cNvPr id="39941" name="Rectangle 2"/>
          <p:cNvSpPr>
            <a:spLocks noGrp="1" noChangeArrowheads="1"/>
          </p:cNvSpPr>
          <p:nvPr>
            <p:ph type="title" idx="4294967295"/>
          </p:nvPr>
        </p:nvSpPr>
        <p:spPr/>
        <p:txBody>
          <a:bodyPr/>
          <a:lstStyle/>
          <a:p>
            <a:pPr eaLnBrk="1" hangingPunct="1"/>
            <a:r>
              <a:rPr lang="en-US" smtClean="0"/>
              <a:t>Vision Statement Example</a:t>
            </a:r>
          </a:p>
        </p:txBody>
      </p:sp>
      <p:sp>
        <p:nvSpPr>
          <p:cNvPr id="39942" name="Rectangle 3"/>
          <p:cNvSpPr>
            <a:spLocks noGrp="1" noChangeArrowheads="1"/>
          </p:cNvSpPr>
          <p:nvPr>
            <p:ph type="body" idx="4294967295"/>
          </p:nvPr>
        </p:nvSpPr>
        <p:spPr/>
        <p:txBody>
          <a:bodyPr/>
          <a:lstStyle/>
          <a:p>
            <a:pPr marL="0" indent="0" eaLnBrk="1" hangingPunct="1">
              <a:lnSpc>
                <a:spcPct val="90000"/>
              </a:lnSpc>
            </a:pPr>
            <a:r>
              <a:rPr lang="en-US" smtClean="0"/>
              <a:t>Case Study Vision Statement</a:t>
            </a:r>
          </a:p>
          <a:p>
            <a:pPr lvl="1" eaLnBrk="1" hangingPunct="1">
              <a:lnSpc>
                <a:spcPct val="90000"/>
              </a:lnSpc>
            </a:pPr>
            <a:r>
              <a:rPr lang="en-US" smtClean="0">
                <a:solidFill>
                  <a:schemeClr val="tx2"/>
                </a:solidFill>
              </a:rPr>
              <a:t>H</a:t>
            </a:r>
            <a:r>
              <a:rPr lang="en-US" smtClean="0"/>
              <a:t>ousehold </a:t>
            </a:r>
            <a:r>
              <a:rPr lang="en-US" smtClean="0">
                <a:solidFill>
                  <a:schemeClr val="tx2"/>
                </a:solidFill>
              </a:rPr>
              <a:t>E</a:t>
            </a:r>
            <a:r>
              <a:rPr lang="en-US" smtClean="0"/>
              <a:t>mployee </a:t>
            </a:r>
            <a:r>
              <a:rPr lang="en-US" smtClean="0">
                <a:solidFill>
                  <a:schemeClr val="tx2"/>
                </a:solidFill>
              </a:rPr>
              <a:t>T</a:t>
            </a:r>
            <a:r>
              <a:rPr lang="en-US" smtClean="0"/>
              <a:t>ax </a:t>
            </a:r>
            <a:r>
              <a:rPr lang="en-US" smtClean="0">
                <a:solidFill>
                  <a:schemeClr val="tx2"/>
                </a:solidFill>
              </a:rPr>
              <a:t>Cal</a:t>
            </a:r>
            <a:r>
              <a:rPr lang="en-US" smtClean="0"/>
              <a:t>culator</a:t>
            </a:r>
          </a:p>
          <a:p>
            <a:pPr marL="0" indent="0" eaLnBrk="1" hangingPunct="1">
              <a:lnSpc>
                <a:spcPct val="90000"/>
              </a:lnSpc>
              <a:buFontTx/>
              <a:buNone/>
            </a:pPr>
            <a:r>
              <a:rPr lang="en-US" sz="2000" smtClean="0">
                <a:solidFill>
                  <a:schemeClr val="tx2"/>
                </a:solidFill>
              </a:rPr>
              <a:t>For</a:t>
            </a:r>
            <a:r>
              <a:rPr lang="en-US" sz="2000" smtClean="0"/>
              <a:t> homeowner (with a small number of domestic employees), </a:t>
            </a:r>
            <a:r>
              <a:rPr lang="en-US" sz="2000" smtClean="0">
                <a:solidFill>
                  <a:schemeClr val="tx2"/>
                </a:solidFill>
              </a:rPr>
              <a:t>who</a:t>
            </a:r>
            <a:r>
              <a:rPr lang="en-US" sz="2000" smtClean="0"/>
              <a:t> needs to comply with federal reporting requirements, </a:t>
            </a:r>
            <a:r>
              <a:rPr lang="en-US" sz="2000" smtClean="0">
                <a:solidFill>
                  <a:schemeClr val="tx2"/>
                </a:solidFill>
              </a:rPr>
              <a:t>the </a:t>
            </a:r>
            <a:r>
              <a:rPr lang="en-US" sz="2000" smtClean="0"/>
              <a:t>HETCal </a:t>
            </a:r>
            <a:r>
              <a:rPr lang="en-US" sz="2000" smtClean="0">
                <a:solidFill>
                  <a:schemeClr val="tx2"/>
                </a:solidFill>
              </a:rPr>
              <a:t>is</a:t>
            </a:r>
            <a:r>
              <a:rPr lang="en-US" sz="2000" smtClean="0"/>
              <a:t> a payroll management system </a:t>
            </a:r>
            <a:r>
              <a:rPr lang="en-US" sz="2000" smtClean="0">
                <a:solidFill>
                  <a:schemeClr val="tx2"/>
                </a:solidFill>
              </a:rPr>
              <a:t>that</a:t>
            </a:r>
            <a:r>
              <a:rPr lang="en-US" sz="2000" smtClean="0"/>
              <a:t> will provide employers a convenient means to manage all data associated with paying employees.  The system will store the employee tax data and pay period hours worked, calculate the pay period wages and taxes, create quarterly tax withholding report, and year-end tax reports. </a:t>
            </a:r>
            <a:r>
              <a:rPr lang="en-US" sz="2000" smtClean="0">
                <a:solidFill>
                  <a:schemeClr val="tx2"/>
                </a:solidFill>
              </a:rPr>
              <a:t>Unlike</a:t>
            </a:r>
            <a:r>
              <a:rPr lang="en-US" sz="2000" smtClean="0"/>
              <a:t> payroll systems designed for large companies, </a:t>
            </a:r>
            <a:r>
              <a:rPr lang="en-US" sz="2000" smtClean="0">
                <a:solidFill>
                  <a:schemeClr val="tx2"/>
                </a:solidFill>
              </a:rPr>
              <a:t>our product</a:t>
            </a:r>
            <a:r>
              <a:rPr lang="en-US" sz="2000" smtClean="0"/>
              <a:t> is easy to setup and use, prints employee paychecks upon demand, and generates all necessary information for your current accountant.  This ease of use facilitates compliance with federal employer reporting requirements.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04800" y="228600"/>
            <a:ext cx="8077200" cy="762000"/>
          </a:xfrm>
        </p:spPr>
        <p:txBody>
          <a:bodyPr/>
          <a:lstStyle/>
          <a:p>
            <a:r>
              <a:rPr lang="en-US" smtClean="0"/>
              <a:t>Project Vision Statement Polishing</a:t>
            </a:r>
          </a:p>
        </p:txBody>
      </p:sp>
      <p:sp>
        <p:nvSpPr>
          <p:cNvPr id="40963" name="Rectangle 3"/>
          <p:cNvSpPr>
            <a:spLocks noGrp="1" noChangeArrowheads="1"/>
          </p:cNvSpPr>
          <p:nvPr>
            <p:ph type="body" idx="1"/>
          </p:nvPr>
        </p:nvSpPr>
        <p:spPr/>
        <p:txBody>
          <a:bodyPr/>
          <a:lstStyle/>
          <a:p>
            <a:r>
              <a:rPr lang="en-US" smtClean="0"/>
              <a:t>A vision statement created according to the template is likely to be convoluted</a:t>
            </a:r>
          </a:p>
          <a:p>
            <a:pPr lvl="1"/>
            <a:r>
              <a:rPr lang="en-US" smtClean="0"/>
              <a:t>Edit and revise the vision statement to improve the readability</a:t>
            </a:r>
          </a:p>
          <a:p>
            <a:r>
              <a:rPr lang="en-US" smtClean="0"/>
              <a:t>Why bother with the template?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41987"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41988"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13EA2D3C-81FE-4BFD-AFB4-98317597B231}" type="slidenum">
              <a:rPr lang="en-US" sz="1400">
                <a:latin typeface="Arial" charset="0"/>
              </a:rPr>
              <a:pPr algn="r" eaLnBrk="1" hangingPunct="1"/>
              <a:t>39</a:t>
            </a:fld>
            <a:endParaRPr lang="en-US" sz="1400">
              <a:latin typeface="Arial" charset="0"/>
            </a:endParaRPr>
          </a:p>
        </p:txBody>
      </p:sp>
      <p:sp>
        <p:nvSpPr>
          <p:cNvPr id="41989" name="Rectangle 2"/>
          <p:cNvSpPr>
            <a:spLocks noGrp="1" noChangeArrowheads="1"/>
          </p:cNvSpPr>
          <p:nvPr>
            <p:ph type="title" idx="4294967295"/>
          </p:nvPr>
        </p:nvSpPr>
        <p:spPr/>
        <p:txBody>
          <a:bodyPr/>
          <a:lstStyle/>
          <a:p>
            <a:pPr eaLnBrk="1" hangingPunct="1"/>
            <a:r>
              <a:rPr lang="en-US" smtClean="0"/>
              <a:t>Class Exercise</a:t>
            </a:r>
          </a:p>
        </p:txBody>
      </p:sp>
      <p:sp>
        <p:nvSpPr>
          <p:cNvPr id="41990" name="Rectangle 3"/>
          <p:cNvSpPr>
            <a:spLocks noGrp="1" noChangeArrowheads="1"/>
          </p:cNvSpPr>
          <p:nvPr>
            <p:ph type="body" idx="4294967295"/>
          </p:nvPr>
        </p:nvSpPr>
        <p:spPr/>
        <p:txBody>
          <a:bodyPr/>
          <a:lstStyle/>
          <a:p>
            <a:pPr eaLnBrk="1" hangingPunct="1"/>
            <a:r>
              <a:rPr lang="en-US" smtClean="0"/>
              <a:t>Develop a vision statement for the garden shed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6147"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6148"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00B1DADE-A4F1-4ABA-BADE-1266FDF382F1}" type="slidenum">
              <a:rPr lang="en-US" sz="1400">
                <a:latin typeface="Arial" charset="0"/>
              </a:rPr>
              <a:pPr algn="r" eaLnBrk="1" hangingPunct="1"/>
              <a:t>4</a:t>
            </a:fld>
            <a:endParaRPr lang="en-US" sz="1400">
              <a:latin typeface="Arial" charset="0"/>
            </a:endParaRPr>
          </a:p>
        </p:txBody>
      </p:sp>
      <p:sp>
        <p:nvSpPr>
          <p:cNvPr id="6149" name="Rectangle 2"/>
          <p:cNvSpPr>
            <a:spLocks noGrp="1" noChangeArrowheads="1"/>
          </p:cNvSpPr>
          <p:nvPr>
            <p:ph type="title" idx="4294967295"/>
          </p:nvPr>
        </p:nvSpPr>
        <p:spPr/>
        <p:txBody>
          <a:bodyPr/>
          <a:lstStyle/>
          <a:p>
            <a:pPr eaLnBrk="1" hangingPunct="1"/>
            <a:r>
              <a:rPr lang="en-US" smtClean="0"/>
              <a:t>The Software Management Plan</a:t>
            </a:r>
          </a:p>
        </p:txBody>
      </p:sp>
      <p:sp>
        <p:nvSpPr>
          <p:cNvPr id="6150" name="Rectangle 3"/>
          <p:cNvSpPr>
            <a:spLocks noGrp="1" noChangeArrowheads="1"/>
          </p:cNvSpPr>
          <p:nvPr>
            <p:ph type="body" idx="4294967295"/>
          </p:nvPr>
        </p:nvSpPr>
        <p:spPr>
          <a:xfrm>
            <a:off x="685800" y="1676400"/>
            <a:ext cx="8077200" cy="4495800"/>
          </a:xfrm>
        </p:spPr>
        <p:txBody>
          <a:bodyPr/>
          <a:lstStyle/>
          <a:p>
            <a:pPr eaLnBrk="1" hangingPunct="1">
              <a:lnSpc>
                <a:spcPct val="90000"/>
              </a:lnSpc>
            </a:pPr>
            <a:r>
              <a:rPr lang="en-US" dirty="0" smtClean="0"/>
              <a:t>A sound plan is the project manager’s most important tool for project success</a:t>
            </a:r>
          </a:p>
          <a:p>
            <a:pPr eaLnBrk="1" hangingPunct="1">
              <a:lnSpc>
                <a:spcPct val="90000"/>
              </a:lnSpc>
            </a:pPr>
            <a:r>
              <a:rPr lang="en-US" dirty="0" smtClean="0"/>
              <a:t>Key elements of a Software </a:t>
            </a:r>
            <a:r>
              <a:rPr lang="en-US" dirty="0" smtClean="0"/>
              <a:t>Project Management Plan </a:t>
            </a:r>
          </a:p>
          <a:p>
            <a:pPr lvl="1" eaLnBrk="1" hangingPunct="1">
              <a:lnSpc>
                <a:spcPct val="90000"/>
              </a:lnSpc>
            </a:pPr>
            <a:r>
              <a:rPr lang="en-US" dirty="0" smtClean="0"/>
              <a:t>Overview</a:t>
            </a:r>
          </a:p>
          <a:p>
            <a:pPr lvl="2" eaLnBrk="1" hangingPunct="1">
              <a:lnSpc>
                <a:spcPct val="90000"/>
              </a:lnSpc>
            </a:pPr>
            <a:r>
              <a:rPr lang="en-US" dirty="0" smtClean="0"/>
              <a:t>One-page description of project functionality, target platform, customer(s) and schedule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43011"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43012"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BDFE5FA4-0D03-4B24-A868-EAB69FBFA680}" type="slidenum">
              <a:rPr lang="en-US" sz="1400">
                <a:latin typeface="Arial" charset="0"/>
              </a:rPr>
              <a:pPr algn="r" eaLnBrk="1" hangingPunct="1"/>
              <a:t>40</a:t>
            </a:fld>
            <a:endParaRPr lang="en-US" sz="1400">
              <a:latin typeface="Arial" charset="0"/>
            </a:endParaRPr>
          </a:p>
        </p:txBody>
      </p:sp>
      <p:sp>
        <p:nvSpPr>
          <p:cNvPr id="43013" name="Rectangle 2"/>
          <p:cNvSpPr>
            <a:spLocks noGrp="1" noChangeArrowheads="1"/>
          </p:cNvSpPr>
          <p:nvPr>
            <p:ph type="title" idx="4294967295"/>
          </p:nvPr>
        </p:nvSpPr>
        <p:spPr/>
        <p:txBody>
          <a:bodyPr/>
          <a:lstStyle/>
          <a:p>
            <a:pPr eaLnBrk="1" hangingPunct="1"/>
            <a:r>
              <a:rPr lang="en-US" smtClean="0"/>
              <a:t>Key Concepts Summary</a:t>
            </a:r>
          </a:p>
        </p:txBody>
      </p:sp>
      <p:sp>
        <p:nvSpPr>
          <p:cNvPr id="43014" name="Rectangle 3"/>
          <p:cNvSpPr>
            <a:spLocks noGrp="1" noChangeArrowheads="1"/>
          </p:cNvSpPr>
          <p:nvPr>
            <p:ph type="body" idx="4294967295"/>
          </p:nvPr>
        </p:nvSpPr>
        <p:spPr/>
        <p:txBody>
          <a:bodyPr/>
          <a:lstStyle/>
          <a:p>
            <a:pPr eaLnBrk="1" hangingPunct="1"/>
            <a:r>
              <a:rPr lang="en-US" smtClean="0"/>
              <a:t>Poor project management is a major contributor to project failure</a:t>
            </a:r>
          </a:p>
          <a:p>
            <a:pPr eaLnBrk="1" hangingPunct="1"/>
            <a:r>
              <a:rPr lang="en-US" smtClean="0"/>
              <a:t>A sound project plan is the project manager’s most useful and powerful tool</a:t>
            </a:r>
          </a:p>
          <a:p>
            <a:pPr eaLnBrk="1" hangingPunct="1"/>
            <a:r>
              <a:rPr lang="en-US" smtClean="0"/>
              <a:t>The IEEE provides a standard for the Software Project Management Plan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44035"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44036"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ED6D77E4-544A-465A-8A45-947F4F7DCCBA}" type="slidenum">
              <a:rPr lang="en-US" sz="1400">
                <a:latin typeface="Arial" charset="0"/>
              </a:rPr>
              <a:pPr algn="r" eaLnBrk="1" hangingPunct="1"/>
              <a:t>41</a:t>
            </a:fld>
            <a:endParaRPr lang="en-US" sz="1400">
              <a:latin typeface="Arial" charset="0"/>
            </a:endParaRPr>
          </a:p>
        </p:txBody>
      </p:sp>
      <p:sp>
        <p:nvSpPr>
          <p:cNvPr id="44037" name="Rectangle 2"/>
          <p:cNvSpPr>
            <a:spLocks noGrp="1" noChangeArrowheads="1"/>
          </p:cNvSpPr>
          <p:nvPr>
            <p:ph type="title" idx="4294967295"/>
          </p:nvPr>
        </p:nvSpPr>
        <p:spPr/>
        <p:txBody>
          <a:bodyPr/>
          <a:lstStyle/>
          <a:p>
            <a:pPr eaLnBrk="1" hangingPunct="1"/>
            <a:r>
              <a:rPr lang="en-US" smtClean="0"/>
              <a:t>Key Concepts Summary (Cont)</a:t>
            </a:r>
          </a:p>
        </p:txBody>
      </p:sp>
      <p:sp>
        <p:nvSpPr>
          <p:cNvPr id="44038" name="Rectangle 3"/>
          <p:cNvSpPr>
            <a:spLocks noGrp="1" noChangeArrowheads="1"/>
          </p:cNvSpPr>
          <p:nvPr>
            <p:ph type="body" idx="4294967295"/>
          </p:nvPr>
        </p:nvSpPr>
        <p:spPr/>
        <p:txBody>
          <a:bodyPr/>
          <a:lstStyle/>
          <a:p>
            <a:pPr eaLnBrk="1" hangingPunct="1"/>
            <a:r>
              <a:rPr lang="en-US" smtClean="0"/>
              <a:t>A properly executed WBS provides all necessary inputs for creating a project schedule</a:t>
            </a:r>
          </a:p>
          <a:p>
            <a:pPr eaLnBrk="1" hangingPunct="1"/>
            <a:r>
              <a:rPr lang="en-US" smtClean="0"/>
              <a:t>A good project vision statement helps direct the development team’s efforts toward the successful completion of the project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45059"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45060"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6AB11C61-DEF1-4AD3-8077-6A0B96065B29}" type="slidenum">
              <a:rPr lang="en-US" sz="1400">
                <a:latin typeface="Arial" charset="0"/>
              </a:rPr>
              <a:pPr algn="r" eaLnBrk="1" hangingPunct="1"/>
              <a:t>42</a:t>
            </a:fld>
            <a:endParaRPr lang="en-US" sz="1400">
              <a:latin typeface="Arial" charset="0"/>
            </a:endParaRPr>
          </a:p>
        </p:txBody>
      </p:sp>
      <p:sp>
        <p:nvSpPr>
          <p:cNvPr id="45061" name="Rectangle 2"/>
          <p:cNvSpPr>
            <a:spLocks noGrp="1" noChangeArrowheads="1"/>
          </p:cNvSpPr>
          <p:nvPr>
            <p:ph type="title" idx="4294967295"/>
          </p:nvPr>
        </p:nvSpPr>
        <p:spPr/>
        <p:txBody>
          <a:bodyPr/>
          <a:lstStyle/>
          <a:p>
            <a:pPr eaLnBrk="1" hangingPunct="1"/>
            <a:r>
              <a:rPr lang="en-US" smtClean="0"/>
              <a:t>Final Thought</a:t>
            </a:r>
          </a:p>
        </p:txBody>
      </p:sp>
      <p:sp>
        <p:nvSpPr>
          <p:cNvPr id="45062" name="Rectangle 3"/>
          <p:cNvSpPr>
            <a:spLocks noGrp="1" noChangeArrowheads="1"/>
          </p:cNvSpPr>
          <p:nvPr>
            <p:ph type="body" idx="4294967295"/>
          </p:nvPr>
        </p:nvSpPr>
        <p:spPr/>
        <p:txBody>
          <a:bodyPr/>
          <a:lstStyle/>
          <a:p>
            <a:pPr eaLnBrk="1" hangingPunct="1">
              <a:buFontTx/>
              <a:buNone/>
            </a:pPr>
            <a:endParaRPr lang="en-US" smtClean="0"/>
          </a:p>
          <a:p>
            <a:pPr eaLnBrk="1" hangingPunct="1">
              <a:buFontTx/>
              <a:buNone/>
            </a:pPr>
            <a:endParaRPr lang="en-US" smtClean="0"/>
          </a:p>
          <a:p>
            <a:pPr eaLnBrk="1" hangingPunct="1">
              <a:buFontTx/>
              <a:buNone/>
            </a:pPr>
            <a:r>
              <a:rPr lang="en-US" smtClean="0"/>
              <a:t>“Plans are nothing; planning is everything.”</a:t>
            </a:r>
          </a:p>
          <a:p>
            <a:pPr algn="r" eaLnBrk="1" hangingPunct="1">
              <a:buFontTx/>
              <a:buNone/>
            </a:pPr>
            <a:r>
              <a:rPr lang="en-US" smtClean="0"/>
              <a:t>-Dwight D. Eisenhower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46083"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46084"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5F192C78-75E3-40EA-AFD3-3C4F97239B52}" type="slidenum">
              <a:rPr lang="en-US" sz="1400">
                <a:latin typeface="Arial" charset="0"/>
              </a:rPr>
              <a:pPr algn="r" eaLnBrk="1" hangingPunct="1"/>
              <a:t>43</a:t>
            </a:fld>
            <a:endParaRPr lang="en-US" sz="1400">
              <a:latin typeface="Arial" charset="0"/>
            </a:endParaRPr>
          </a:p>
        </p:txBody>
      </p:sp>
      <p:sp>
        <p:nvSpPr>
          <p:cNvPr id="46085" name="Rectangle 2"/>
          <p:cNvSpPr>
            <a:spLocks noGrp="1" noChangeArrowheads="1"/>
          </p:cNvSpPr>
          <p:nvPr>
            <p:ph type="title" idx="4294967295"/>
          </p:nvPr>
        </p:nvSpPr>
        <p:spPr/>
        <p:txBody>
          <a:bodyPr/>
          <a:lstStyle/>
          <a:p>
            <a:pPr eaLnBrk="1" hangingPunct="1"/>
            <a:r>
              <a:rPr lang="en-US" smtClean="0"/>
              <a:t>References</a:t>
            </a:r>
          </a:p>
        </p:txBody>
      </p:sp>
      <p:sp>
        <p:nvSpPr>
          <p:cNvPr id="46086" name="Rectangle 3"/>
          <p:cNvSpPr>
            <a:spLocks noGrp="1" noChangeArrowheads="1"/>
          </p:cNvSpPr>
          <p:nvPr>
            <p:ph type="body" idx="4294967295"/>
          </p:nvPr>
        </p:nvSpPr>
        <p:spPr>
          <a:xfrm>
            <a:off x="685800" y="1676400"/>
            <a:ext cx="8077200" cy="4495800"/>
          </a:xfrm>
        </p:spPr>
        <p:txBody>
          <a:bodyPr/>
          <a:lstStyle/>
          <a:p>
            <a:pPr eaLnBrk="1" hangingPunct="1">
              <a:buFontTx/>
              <a:buNone/>
            </a:pPr>
            <a:r>
              <a:rPr lang="en-US" smtClean="0">
                <a:cs typeface="Times New Roman" charset="0"/>
              </a:rPr>
              <a:t>Weigers, Karl E.  2003. </a:t>
            </a:r>
            <a:r>
              <a:rPr lang="en-US" i="1" smtClean="0">
                <a:cs typeface="Times New Roman" charset="0"/>
              </a:rPr>
              <a:t>Software Requirements</a:t>
            </a:r>
            <a:r>
              <a:rPr lang="en-US" smtClean="0">
                <a:cs typeface="Times New Roman" charset="0"/>
              </a:rPr>
              <a:t>.  Redmond, WA: Microsoft Press.</a:t>
            </a:r>
          </a:p>
          <a:p>
            <a:pPr eaLnBrk="1" hangingPunct="1">
              <a:buFontTx/>
              <a:buNone/>
            </a:pPr>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7171"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7172"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528DC11D-4EA2-4C57-BB61-FC1D72950656}" type="slidenum">
              <a:rPr lang="en-US" sz="1400">
                <a:latin typeface="Arial" charset="0"/>
              </a:rPr>
              <a:pPr algn="r" eaLnBrk="1" hangingPunct="1"/>
              <a:t>5</a:t>
            </a:fld>
            <a:endParaRPr lang="en-US" sz="1400">
              <a:latin typeface="Arial" charset="0"/>
            </a:endParaRPr>
          </a:p>
        </p:txBody>
      </p:sp>
      <p:sp>
        <p:nvSpPr>
          <p:cNvPr id="7173" name="Rectangle 2"/>
          <p:cNvSpPr>
            <a:spLocks noGrp="1" noChangeArrowheads="1"/>
          </p:cNvSpPr>
          <p:nvPr>
            <p:ph type="title" idx="4294967295"/>
          </p:nvPr>
        </p:nvSpPr>
        <p:spPr>
          <a:xfrm>
            <a:off x="152400" y="228600"/>
            <a:ext cx="8229600" cy="762000"/>
          </a:xfrm>
        </p:spPr>
        <p:txBody>
          <a:bodyPr/>
          <a:lstStyle/>
          <a:p>
            <a:pPr eaLnBrk="1" hangingPunct="1"/>
            <a:r>
              <a:rPr lang="en-US" smtClean="0"/>
              <a:t>The Management Plan (cont)</a:t>
            </a:r>
          </a:p>
        </p:txBody>
      </p:sp>
      <p:sp>
        <p:nvSpPr>
          <p:cNvPr id="7174" name="Rectangle 3"/>
          <p:cNvSpPr>
            <a:spLocks noGrp="1" noChangeArrowheads="1"/>
          </p:cNvSpPr>
          <p:nvPr>
            <p:ph type="body" idx="4294967295"/>
          </p:nvPr>
        </p:nvSpPr>
        <p:spPr/>
        <p:txBody>
          <a:bodyPr/>
          <a:lstStyle/>
          <a:p>
            <a:pPr lvl="1" eaLnBrk="1" hangingPunct="1">
              <a:lnSpc>
                <a:spcPct val="90000"/>
              </a:lnSpc>
            </a:pPr>
            <a:r>
              <a:rPr lang="en-US" smtClean="0"/>
              <a:t>High Level Functionality</a:t>
            </a:r>
          </a:p>
          <a:p>
            <a:pPr lvl="2" eaLnBrk="1" hangingPunct="1">
              <a:lnSpc>
                <a:spcPct val="90000"/>
              </a:lnSpc>
            </a:pPr>
            <a:r>
              <a:rPr lang="en-US" smtClean="0">
                <a:cs typeface="Times New Roman" charset="0"/>
              </a:rPr>
              <a:t>Two to four page description of the top-level functionality of the product</a:t>
            </a:r>
          </a:p>
          <a:p>
            <a:pPr lvl="2" eaLnBrk="1" hangingPunct="1">
              <a:lnSpc>
                <a:spcPct val="90000"/>
              </a:lnSpc>
            </a:pPr>
            <a:r>
              <a:rPr lang="en-US" smtClean="0">
                <a:cs typeface="Times New Roman" charset="0"/>
              </a:rPr>
              <a:t>Maintained to be consistent with the TLR  and  SRS</a:t>
            </a:r>
            <a:r>
              <a:rPr lang="en-US" smtClean="0"/>
              <a:t> </a:t>
            </a:r>
          </a:p>
          <a:p>
            <a:pPr lvl="1" eaLnBrk="1" hangingPunct="1"/>
            <a:r>
              <a:rPr lang="en-US" smtClean="0"/>
              <a:t>Project Staffing</a:t>
            </a:r>
          </a:p>
          <a:p>
            <a:pPr lvl="2" eaLnBrk="1" hangingPunct="1"/>
            <a:r>
              <a:rPr lang="en-US" smtClean="0">
                <a:cs typeface="Times New Roman" charset="0"/>
              </a:rPr>
              <a:t>Description of the specific information on</a:t>
            </a:r>
          </a:p>
          <a:p>
            <a:pPr lvl="3" eaLnBrk="1" hangingPunct="1"/>
            <a:r>
              <a:rPr lang="en-US" smtClean="0">
                <a:cs typeface="Times New Roman" charset="0"/>
              </a:rPr>
              <a:t>Software engineering roles and</a:t>
            </a:r>
          </a:p>
          <a:p>
            <a:pPr lvl="3" eaLnBrk="1" hangingPunct="1"/>
            <a:r>
              <a:rPr lang="en-US" smtClean="0">
                <a:cs typeface="Times New Roman" charset="0"/>
              </a:rPr>
              <a:t>Personnel assigned to those roles</a:t>
            </a:r>
            <a:r>
              <a:rPr lang="en-US" sz="1800" smtClean="0"/>
              <a:t> </a:t>
            </a:r>
          </a:p>
          <a:p>
            <a:pPr lvl="1" eaLnBrk="1" hangingPunct="1"/>
            <a:r>
              <a:rPr lang="en-US" smtClean="0"/>
              <a:t>Software Process</a:t>
            </a:r>
            <a:r>
              <a:rPr lang="en-US" sz="2400" smtClean="0"/>
              <a:t> </a:t>
            </a:r>
          </a:p>
          <a:p>
            <a:pPr lvl="2" eaLnBrk="1" hangingPunct="1">
              <a:lnSpc>
                <a:spcPct val="80000"/>
              </a:lnSpc>
            </a:pPr>
            <a:r>
              <a:rPr lang="en-US" smtClean="0">
                <a:cs typeface="Times New Roman" charset="0"/>
              </a:rPr>
              <a:t>Description of the software development process model chosen for the project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8195"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8196"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40E0B2A0-F0C1-4765-A696-505D20EF0DEE}" type="slidenum">
              <a:rPr lang="en-US" sz="1400">
                <a:latin typeface="Arial" charset="0"/>
              </a:rPr>
              <a:pPr algn="r" eaLnBrk="1" hangingPunct="1"/>
              <a:t>6</a:t>
            </a:fld>
            <a:endParaRPr lang="en-US" sz="1400">
              <a:latin typeface="Arial" charset="0"/>
            </a:endParaRPr>
          </a:p>
        </p:txBody>
      </p:sp>
      <p:sp>
        <p:nvSpPr>
          <p:cNvPr id="8197" name="Rectangle 2"/>
          <p:cNvSpPr>
            <a:spLocks noGrp="1" noChangeArrowheads="1"/>
          </p:cNvSpPr>
          <p:nvPr>
            <p:ph type="title" idx="4294967295"/>
          </p:nvPr>
        </p:nvSpPr>
        <p:spPr>
          <a:xfrm>
            <a:off x="152400" y="228600"/>
            <a:ext cx="8229600" cy="762000"/>
          </a:xfrm>
        </p:spPr>
        <p:txBody>
          <a:bodyPr/>
          <a:lstStyle/>
          <a:p>
            <a:pPr eaLnBrk="1" hangingPunct="1"/>
            <a:r>
              <a:rPr lang="en-US" smtClean="0"/>
              <a:t>The Management Plan (cont)</a:t>
            </a:r>
          </a:p>
        </p:txBody>
      </p:sp>
      <p:sp>
        <p:nvSpPr>
          <p:cNvPr id="8198" name="Rectangle 3"/>
          <p:cNvSpPr>
            <a:spLocks noGrp="1" noChangeArrowheads="1"/>
          </p:cNvSpPr>
          <p:nvPr>
            <p:ph type="body" idx="4294967295"/>
          </p:nvPr>
        </p:nvSpPr>
        <p:spPr/>
        <p:txBody>
          <a:bodyPr/>
          <a:lstStyle/>
          <a:p>
            <a:pPr lvl="1" eaLnBrk="1" hangingPunct="1">
              <a:lnSpc>
                <a:spcPct val="80000"/>
              </a:lnSpc>
            </a:pPr>
            <a:r>
              <a:rPr lang="en-US" smtClean="0"/>
              <a:t>Schedule</a:t>
            </a:r>
            <a:r>
              <a:rPr lang="en-US" sz="2400" smtClean="0"/>
              <a:t> </a:t>
            </a:r>
          </a:p>
          <a:p>
            <a:pPr lvl="2" eaLnBrk="1" hangingPunct="1">
              <a:lnSpc>
                <a:spcPct val="80000"/>
              </a:lnSpc>
            </a:pPr>
            <a:r>
              <a:rPr lang="en-US" smtClean="0">
                <a:cs typeface="Times New Roman" charset="0"/>
              </a:rPr>
              <a:t>Detailed description of the project activities, milestones and events</a:t>
            </a:r>
          </a:p>
          <a:p>
            <a:pPr lvl="2" eaLnBrk="1" hangingPunct="1">
              <a:lnSpc>
                <a:spcPct val="80000"/>
              </a:lnSpc>
            </a:pPr>
            <a:r>
              <a:rPr lang="en-US" smtClean="0">
                <a:cs typeface="Times New Roman" charset="0"/>
              </a:rPr>
              <a:t>Together with the associated due dates / durations</a:t>
            </a:r>
          </a:p>
          <a:p>
            <a:pPr lvl="2" eaLnBrk="1" hangingPunct="1">
              <a:lnSpc>
                <a:spcPct val="80000"/>
              </a:lnSpc>
            </a:pPr>
            <a:r>
              <a:rPr lang="en-US" smtClean="0">
                <a:cs typeface="Times New Roman" charset="0"/>
              </a:rPr>
              <a:t>Include a discussion of assumptions that have an impact on the schedule</a:t>
            </a:r>
          </a:p>
          <a:p>
            <a:pPr lvl="1" eaLnBrk="1" hangingPunct="1">
              <a:lnSpc>
                <a:spcPct val="80000"/>
              </a:lnSpc>
            </a:pPr>
            <a:r>
              <a:rPr lang="en-US" smtClean="0">
                <a:cs typeface="Times New Roman" charset="0"/>
              </a:rPr>
              <a:t>Metrics </a:t>
            </a:r>
          </a:p>
          <a:p>
            <a:pPr lvl="2" eaLnBrk="1" hangingPunct="1">
              <a:lnSpc>
                <a:spcPct val="80000"/>
              </a:lnSpc>
            </a:pPr>
            <a:r>
              <a:rPr lang="en-US" smtClean="0">
                <a:cs typeface="Times New Roman" charset="0"/>
              </a:rPr>
              <a:t>Specific list of the quantities that will be measured</a:t>
            </a:r>
          </a:p>
          <a:p>
            <a:pPr lvl="2" eaLnBrk="1" hangingPunct="1">
              <a:lnSpc>
                <a:spcPct val="80000"/>
              </a:lnSpc>
            </a:pPr>
            <a:r>
              <a:rPr lang="en-US" smtClean="0">
                <a:cs typeface="Times New Roman" charset="0"/>
              </a:rPr>
              <a:t>Together with the role that will take and record the measurements</a:t>
            </a:r>
          </a:p>
          <a:p>
            <a:pPr lvl="2" eaLnBrk="1" hangingPunct="1">
              <a:lnSpc>
                <a:spcPct val="80000"/>
              </a:lnSpc>
            </a:pPr>
            <a:r>
              <a:rPr lang="en-US" smtClean="0">
                <a:cs typeface="Times New Roman" charset="0"/>
              </a:rPr>
              <a:t>Also include a description of the metrics’ analysis and reporting</a:t>
            </a:r>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9219"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9220"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181DA7A2-DBB9-47C7-B255-FE9348C35058}" type="slidenum">
              <a:rPr lang="en-US" sz="1400">
                <a:latin typeface="Arial" charset="0"/>
              </a:rPr>
              <a:pPr algn="r" eaLnBrk="1" hangingPunct="1"/>
              <a:t>7</a:t>
            </a:fld>
            <a:endParaRPr lang="en-US" sz="1400">
              <a:latin typeface="Arial" charset="0"/>
            </a:endParaRPr>
          </a:p>
        </p:txBody>
      </p:sp>
      <p:sp>
        <p:nvSpPr>
          <p:cNvPr id="9221" name="Rectangle 2"/>
          <p:cNvSpPr>
            <a:spLocks noGrp="1" noChangeArrowheads="1"/>
          </p:cNvSpPr>
          <p:nvPr>
            <p:ph type="title" idx="4294967295"/>
          </p:nvPr>
        </p:nvSpPr>
        <p:spPr>
          <a:xfrm>
            <a:off x="304800" y="228600"/>
            <a:ext cx="8077200" cy="762000"/>
          </a:xfrm>
        </p:spPr>
        <p:txBody>
          <a:bodyPr/>
          <a:lstStyle/>
          <a:p>
            <a:pPr eaLnBrk="1" hangingPunct="1"/>
            <a:r>
              <a:rPr lang="en-US" smtClean="0"/>
              <a:t>The Management Plan (cont)</a:t>
            </a:r>
          </a:p>
        </p:txBody>
      </p:sp>
      <p:sp>
        <p:nvSpPr>
          <p:cNvPr id="9222" name="Rectangle 3"/>
          <p:cNvSpPr>
            <a:spLocks noGrp="1" noChangeArrowheads="1"/>
          </p:cNvSpPr>
          <p:nvPr>
            <p:ph type="body" idx="4294967295"/>
          </p:nvPr>
        </p:nvSpPr>
        <p:spPr/>
        <p:txBody>
          <a:bodyPr/>
          <a:lstStyle/>
          <a:p>
            <a:pPr lvl="1" eaLnBrk="1" hangingPunct="1"/>
            <a:r>
              <a:rPr lang="en-US" smtClean="0"/>
              <a:t>Project Risks</a:t>
            </a:r>
          </a:p>
          <a:p>
            <a:pPr lvl="2" eaLnBrk="1" hangingPunct="1"/>
            <a:r>
              <a:rPr lang="en-US" smtClean="0"/>
              <a:t>List of identified project risks</a:t>
            </a:r>
          </a:p>
          <a:p>
            <a:pPr lvl="2" eaLnBrk="1" hangingPunct="1"/>
            <a:r>
              <a:rPr lang="en-US" smtClean="0"/>
              <a:t>Presented in the “top-ten” format</a:t>
            </a:r>
          </a:p>
          <a:p>
            <a:pPr lvl="2" eaLnBrk="1" hangingPunct="1"/>
            <a:r>
              <a:rPr lang="en-US" smtClean="0"/>
              <a:t>“Top-ten” list contain five columns:  </a:t>
            </a:r>
          </a:p>
          <a:p>
            <a:pPr lvl="3" eaLnBrk="1" hangingPunct="1"/>
            <a:r>
              <a:rPr lang="en-US" smtClean="0"/>
              <a:t>This Week’s Position</a:t>
            </a:r>
          </a:p>
          <a:p>
            <a:pPr lvl="3" eaLnBrk="1" hangingPunct="1"/>
            <a:r>
              <a:rPr lang="en-US" smtClean="0"/>
              <a:t>Weeks on List</a:t>
            </a:r>
          </a:p>
          <a:p>
            <a:pPr lvl="3" eaLnBrk="1" hangingPunct="1"/>
            <a:r>
              <a:rPr lang="en-US" smtClean="0"/>
              <a:t>Risk</a:t>
            </a:r>
          </a:p>
          <a:p>
            <a:pPr lvl="3" eaLnBrk="1" hangingPunct="1"/>
            <a:r>
              <a:rPr lang="en-US" smtClean="0"/>
              <a:t>Last Week’s Position</a:t>
            </a:r>
          </a:p>
          <a:p>
            <a:pPr lvl="3" eaLnBrk="1" hangingPunct="1"/>
            <a:r>
              <a:rPr lang="en-US" smtClean="0"/>
              <a:t>Resolution Progress  </a:t>
            </a:r>
          </a:p>
          <a:p>
            <a:pPr lvl="2" eaLnBrk="1" hangingPunct="1"/>
            <a:r>
              <a:rPr lang="en-US" smtClean="0"/>
              <a:t>Include a one-paragraph description of each risk, in order of decreasing risk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10243"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10244"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166E8D04-8C74-4277-93D1-4DC3F0550CA9}" type="slidenum">
              <a:rPr lang="en-US" sz="1400">
                <a:latin typeface="Arial" charset="0"/>
              </a:rPr>
              <a:pPr algn="r" eaLnBrk="1" hangingPunct="1"/>
              <a:t>8</a:t>
            </a:fld>
            <a:endParaRPr lang="en-US" sz="1400">
              <a:latin typeface="Arial" charset="0"/>
            </a:endParaRPr>
          </a:p>
        </p:txBody>
      </p:sp>
      <p:sp>
        <p:nvSpPr>
          <p:cNvPr id="10245" name="Rectangle 2"/>
          <p:cNvSpPr>
            <a:spLocks noGrp="1" noChangeArrowheads="1"/>
          </p:cNvSpPr>
          <p:nvPr>
            <p:ph type="title" idx="4294967295"/>
          </p:nvPr>
        </p:nvSpPr>
        <p:spPr>
          <a:xfrm>
            <a:off x="228600" y="228600"/>
            <a:ext cx="8153400" cy="762000"/>
          </a:xfrm>
        </p:spPr>
        <p:txBody>
          <a:bodyPr/>
          <a:lstStyle/>
          <a:p>
            <a:pPr eaLnBrk="1" hangingPunct="1"/>
            <a:r>
              <a:rPr lang="en-US" smtClean="0"/>
              <a:t>The Management Plan (cont)</a:t>
            </a:r>
          </a:p>
        </p:txBody>
      </p:sp>
      <p:sp>
        <p:nvSpPr>
          <p:cNvPr id="10246" name="Rectangle 3"/>
          <p:cNvSpPr>
            <a:spLocks noGrp="1" noChangeArrowheads="1"/>
          </p:cNvSpPr>
          <p:nvPr>
            <p:ph type="body" idx="4294967295"/>
          </p:nvPr>
        </p:nvSpPr>
        <p:spPr/>
        <p:txBody>
          <a:bodyPr/>
          <a:lstStyle/>
          <a:p>
            <a:pPr lvl="1" eaLnBrk="1" hangingPunct="1"/>
            <a:r>
              <a:rPr lang="en-US" smtClean="0"/>
              <a:t>Deliverables</a:t>
            </a:r>
          </a:p>
          <a:p>
            <a:pPr lvl="2" eaLnBrk="1" hangingPunct="1"/>
            <a:r>
              <a:rPr lang="en-US" smtClean="0">
                <a:cs typeface="Times New Roman" charset="0"/>
              </a:rPr>
              <a:t>List of the deliverables for the project</a:t>
            </a:r>
            <a:r>
              <a:rPr lang="en-US" smtClean="0"/>
              <a:t> </a:t>
            </a:r>
          </a:p>
          <a:p>
            <a:pPr lvl="1" eaLnBrk="1" hangingPunct="1"/>
            <a:r>
              <a:rPr lang="en-US" smtClean="0"/>
              <a:t>References</a:t>
            </a:r>
          </a:p>
          <a:p>
            <a:pPr lvl="2" eaLnBrk="1" hangingPunct="1"/>
            <a:r>
              <a:rPr lang="en-US" smtClean="0"/>
              <a:t>List of all documents referenced elsewhere in the SMP</a:t>
            </a:r>
          </a:p>
          <a:p>
            <a:pPr lvl="3" eaLnBrk="1" hangingPunct="1"/>
            <a:r>
              <a:rPr lang="en-US" smtClean="0"/>
              <a:t>Title</a:t>
            </a:r>
          </a:p>
          <a:p>
            <a:pPr lvl="3" eaLnBrk="1" hangingPunct="1"/>
            <a:r>
              <a:rPr lang="en-US" smtClean="0"/>
              <a:t>Author</a:t>
            </a:r>
          </a:p>
          <a:p>
            <a:pPr lvl="3" eaLnBrk="1" hangingPunct="1"/>
            <a:r>
              <a:rPr lang="en-US" smtClean="0"/>
              <a:t>Report number</a:t>
            </a:r>
          </a:p>
          <a:p>
            <a:pPr lvl="3" eaLnBrk="1" hangingPunct="1"/>
            <a:r>
              <a:rPr lang="en-US" smtClean="0"/>
              <a:t>Date</a:t>
            </a:r>
          </a:p>
          <a:p>
            <a:pPr lvl="3" eaLnBrk="1" hangingPunct="1"/>
            <a:r>
              <a:rPr lang="en-US" smtClean="0"/>
              <a:t>Publisher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txBox="1">
            <a:spLocks noGrp="1"/>
          </p:cNvSpPr>
          <p:nvPr/>
        </p:nvSpPr>
        <p:spPr bwMode="auto">
          <a:xfrm>
            <a:off x="6858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sz="1400">
                <a:latin typeface="Arial" charset="0"/>
              </a:rPr>
              <a:t> </a:t>
            </a:r>
          </a:p>
        </p:txBody>
      </p:sp>
      <p:sp>
        <p:nvSpPr>
          <p:cNvPr id="11267" name="Footer Placeholder 4"/>
          <p:cNvSpPr txBox="1">
            <a:spLocks noGrp="1"/>
          </p:cNvSpPr>
          <p:nvPr/>
        </p:nvSpPr>
        <p:spPr bwMode="auto">
          <a:xfrm>
            <a:off x="3124200" y="63246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r>
              <a:rPr lang="en-US" sz="1400">
                <a:latin typeface="Arial" charset="0"/>
              </a:rPr>
              <a:t>CSCI 3350</a:t>
            </a:r>
          </a:p>
        </p:txBody>
      </p:sp>
      <p:sp>
        <p:nvSpPr>
          <p:cNvPr id="11268" name="Slide Number Placeholder 5"/>
          <p:cNvSpPr txBox="1">
            <a:spLocks noGrp="1"/>
          </p:cNvSpPr>
          <p:nvPr/>
        </p:nvSpPr>
        <p:spPr bwMode="auto">
          <a:xfrm>
            <a:off x="6553200" y="63246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r" eaLnBrk="1" hangingPunct="1"/>
            <a:r>
              <a:rPr lang="en-US" sz="1400">
                <a:latin typeface="Arial" charset="0"/>
              </a:rPr>
              <a:t>Lecture 2 - </a:t>
            </a:r>
            <a:fld id="{17AA96C4-5597-46A6-A9F8-34B5224847EF}" type="slidenum">
              <a:rPr lang="en-US" sz="1400">
                <a:latin typeface="Arial" charset="0"/>
              </a:rPr>
              <a:pPr algn="r" eaLnBrk="1" hangingPunct="1"/>
              <a:t>9</a:t>
            </a:fld>
            <a:endParaRPr lang="en-US" sz="1400">
              <a:latin typeface="Arial" charset="0"/>
            </a:endParaRPr>
          </a:p>
        </p:txBody>
      </p:sp>
      <p:sp>
        <p:nvSpPr>
          <p:cNvPr id="11269" name="Rectangle 2"/>
          <p:cNvSpPr>
            <a:spLocks noGrp="1" noChangeArrowheads="1"/>
          </p:cNvSpPr>
          <p:nvPr>
            <p:ph type="title" idx="4294967295"/>
          </p:nvPr>
        </p:nvSpPr>
        <p:spPr>
          <a:xfrm>
            <a:off x="304800" y="228600"/>
            <a:ext cx="8077200" cy="762000"/>
          </a:xfrm>
        </p:spPr>
        <p:txBody>
          <a:bodyPr/>
          <a:lstStyle/>
          <a:p>
            <a:pPr eaLnBrk="1" hangingPunct="1"/>
            <a:r>
              <a:rPr lang="en-US" smtClean="0"/>
              <a:t>The Management Plan (cont)</a:t>
            </a:r>
          </a:p>
        </p:txBody>
      </p:sp>
      <p:sp>
        <p:nvSpPr>
          <p:cNvPr id="11270" name="Rectangle 3"/>
          <p:cNvSpPr>
            <a:spLocks noGrp="1" noChangeArrowheads="1"/>
          </p:cNvSpPr>
          <p:nvPr>
            <p:ph type="body" idx="4294967295"/>
          </p:nvPr>
        </p:nvSpPr>
        <p:spPr/>
        <p:txBody>
          <a:bodyPr/>
          <a:lstStyle/>
          <a:p>
            <a:pPr eaLnBrk="1" hangingPunct="1"/>
            <a:r>
              <a:rPr lang="en-US" smtClean="0"/>
              <a:t>No surprise, there is an IEEE Standard for the Software Project Management Plan (SPMP)</a:t>
            </a:r>
          </a:p>
          <a:p>
            <a:pPr lvl="1" eaLnBrk="1" hangingPunct="1"/>
            <a:r>
              <a:rPr lang="en-US" smtClean="0"/>
              <a:t> IEEE – 1058   Software Project Management Plan Standard</a:t>
            </a:r>
          </a:p>
        </p:txBody>
      </p:sp>
    </p:spTree>
  </p:cSld>
  <p:clrMapOvr>
    <a:masterClrMapping/>
  </p:clrMapOvr>
</p:sld>
</file>

<file path=ppt/theme/theme1.xml><?xml version="1.0" encoding="utf-8"?>
<a:theme xmlns:a="http://schemas.openxmlformats.org/drawingml/2006/main" name="Fireball">
  <a:themeElements>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858</TotalTime>
  <Words>2652</Words>
  <Application>Microsoft Office PowerPoint</Application>
  <PresentationFormat>On-screen Show (4:3)</PresentationFormat>
  <Paragraphs>413</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Fireball</vt:lpstr>
      <vt:lpstr>Lecture 2 Project Planning</vt:lpstr>
      <vt:lpstr>Lecture Overview</vt:lpstr>
      <vt:lpstr>Introduction</vt:lpstr>
      <vt:lpstr>The Software Management Plan</vt:lpstr>
      <vt:lpstr>The Management Plan (cont)</vt:lpstr>
      <vt:lpstr>The Management Plan (cont)</vt:lpstr>
      <vt:lpstr>The Management Plan (cont)</vt:lpstr>
      <vt:lpstr>The Management Plan (cont)</vt:lpstr>
      <vt:lpstr>The Management Plan (cont)</vt:lpstr>
      <vt:lpstr>Work Breakdown Structure (WBS)</vt:lpstr>
      <vt:lpstr>WBS (cont)</vt:lpstr>
      <vt:lpstr>How To Create a WBS</vt:lpstr>
      <vt:lpstr>Create a Deliverables Based WBS  </vt:lpstr>
      <vt:lpstr>Create WBS (cont)</vt:lpstr>
      <vt:lpstr>Create WBS (cont)</vt:lpstr>
      <vt:lpstr>WBS Validation</vt:lpstr>
      <vt:lpstr>WBS Validation (cont)</vt:lpstr>
      <vt:lpstr>Observations on the WBS</vt:lpstr>
      <vt:lpstr>Observations (cont)</vt:lpstr>
      <vt:lpstr>Observations (cont)</vt:lpstr>
      <vt:lpstr> Amount of Detail</vt:lpstr>
      <vt:lpstr> Amount of Detail (cont)</vt:lpstr>
      <vt:lpstr> Amount of Detail (cont)</vt:lpstr>
      <vt:lpstr>Reading Assignment</vt:lpstr>
      <vt:lpstr>A WBS Methodology </vt:lpstr>
      <vt:lpstr>A WBS Methodology (cont)</vt:lpstr>
      <vt:lpstr>A WBS Methodology (cont)</vt:lpstr>
      <vt:lpstr>Class Exercise</vt:lpstr>
      <vt:lpstr>Class Exercise (cont)</vt:lpstr>
      <vt:lpstr>Project Schedule Inputs</vt:lpstr>
      <vt:lpstr>Milestones</vt:lpstr>
      <vt:lpstr>Project Vision</vt:lpstr>
      <vt:lpstr>Characteristics of a Vision Statement</vt:lpstr>
      <vt:lpstr>Vision Statement (cont)</vt:lpstr>
      <vt:lpstr>Microsoft Example</vt:lpstr>
      <vt:lpstr>Vision Statement Template</vt:lpstr>
      <vt:lpstr>Vision Statement Example</vt:lpstr>
      <vt:lpstr>Project Vision Statement Polishing</vt:lpstr>
      <vt:lpstr>Class Exercise</vt:lpstr>
      <vt:lpstr>Key Concepts Summary</vt:lpstr>
      <vt:lpstr>Key Concepts Summary (Cont)</vt:lpstr>
      <vt:lpstr>Final Thought</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Analysis</dc:title>
  <dc:creator>Bill</dc:creator>
  <cp:lastModifiedBy>Bill</cp:lastModifiedBy>
  <cp:revision>43</cp:revision>
  <cp:lastPrinted>2010-08-25T18:05:33Z</cp:lastPrinted>
  <dcterms:created xsi:type="dcterms:W3CDTF">2003-01-26T23:29:36Z</dcterms:created>
  <dcterms:modified xsi:type="dcterms:W3CDTF">2014-08-23T17:22:28Z</dcterms:modified>
</cp:coreProperties>
</file>